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aleway"/>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E7F5957-DB22-43A9-A83B-BED21BBCD4D9}">
  <a:tblStyle styleId="{4E7F5957-DB22-43A9-A83B-BED21BBCD4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italic.fntdata"/><Relationship Id="rId10" Type="http://schemas.openxmlformats.org/officeDocument/2006/relationships/slide" Target="slides/slide4.xml"/><Relationship Id="rId54" Type="http://schemas.openxmlformats.org/officeDocument/2006/relationships/font" Target="fonts/Raleway-bold.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Raleway-boldItalic.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278167fe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278167fe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278167fe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278167fe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278167fe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278167fe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1cb7f999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1cb7f999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1cb7f999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1cb7f999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278167fe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278167fe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Note : we have decided to go with 0.70 R- value as a threshold.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1cb7f999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1cb7f999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27847c6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27847c6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27847c69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27847c69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1cb7f999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1cb7f999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1cb7f999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1cb7f999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1cb7f999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1cb7f999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278167fe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278167fe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278167fe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278167fe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1cb7f999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1cb7f999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1cb7f999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1cb7f999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27847c69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27847c69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1cb7f999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1cb7f999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1cb7f999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1cb7f999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27d9b3b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27d9b3b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1cb7f999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1cb7f999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278167fe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278167fe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278167fe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278167fe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45eddc2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45eddc2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4789d48f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4789d48f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1b085a83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1b085a83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48bdc6f3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48bdc6f3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1b085a8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1b085a8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61b085a83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61b085a83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645eddc2b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645eddc2b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134815fce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134815fce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61befaac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1befaac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45eddc2b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45eddc2b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45eddc2b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45eddc2b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45eddc2b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45eddc2b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1cb7f999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1cb7f999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12337" l="0" r="0" t="12344"/>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352717" y="1171081"/>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352725" y="13625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427077" y="27594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8" name="Shape 108"/>
        <p:cNvGrpSpPr/>
        <p:nvPr/>
      </p:nvGrpSpPr>
      <p:grpSpPr>
        <a:xfrm>
          <a:off x="0" y="0"/>
          <a:ext cx="0" cy="0"/>
          <a:chOff x="0" y="0"/>
          <a:chExt cx="0" cy="0"/>
        </a:xfrm>
      </p:grpSpPr>
      <p:grpSp>
        <p:nvGrpSpPr>
          <p:cNvPr id="109" name="Google Shape;109;p11"/>
          <p:cNvGrpSpPr/>
          <p:nvPr/>
        </p:nvGrpSpPr>
        <p:grpSpPr>
          <a:xfrm>
            <a:off x="830392" y="4169130"/>
            <a:ext cx="745763" cy="45826"/>
            <a:chOff x="4580561" y="2589004"/>
            <a:chExt cx="1064464" cy="25200"/>
          </a:xfrm>
        </p:grpSpPr>
        <p:sp>
          <p:nvSpPr>
            <p:cNvPr id="110" name="Google Shape;110;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3" name="Google Shape;113;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4" name="Google Shape;114;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2"/>
          <p:cNvGrpSpPr/>
          <p:nvPr/>
        </p:nvGrpSpPr>
        <p:grpSpPr>
          <a:xfrm>
            <a:off x="830392" y="1191256"/>
            <a:ext cx="745763" cy="45826"/>
            <a:chOff x="4580561" y="2589004"/>
            <a:chExt cx="1064464" cy="25200"/>
          </a:xfrm>
        </p:grpSpPr>
        <p:sp>
          <p:nvSpPr>
            <p:cNvPr id="121" name="Google Shape;121;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4" name="Google Shape;124;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5" name="Google Shape;125;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6" name="Google Shape;126;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7" name="Google Shape;127;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1" name="Shape 131"/>
        <p:cNvGrpSpPr/>
        <p:nvPr/>
      </p:nvGrpSpPr>
      <p:grpSpPr>
        <a:xfrm>
          <a:off x="0" y="0"/>
          <a:ext cx="0" cy="0"/>
          <a:chOff x="0" y="0"/>
          <a:chExt cx="0" cy="0"/>
        </a:xfrm>
      </p:grpSpPr>
      <p:sp>
        <p:nvSpPr>
          <p:cNvPr id="132" name="Google Shape;132;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3" name="Google Shape;133;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4" name="Google Shape;134;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8" name="Shape 138"/>
        <p:cNvGrpSpPr/>
        <p:nvPr/>
      </p:nvGrpSpPr>
      <p:grpSpPr>
        <a:xfrm>
          <a:off x="0" y="0"/>
          <a:ext cx="0" cy="0"/>
          <a:chOff x="0" y="0"/>
          <a:chExt cx="0" cy="0"/>
        </a:xfrm>
      </p:grpSpPr>
      <p:grpSp>
        <p:nvGrpSpPr>
          <p:cNvPr id="139" name="Google Shape;139;p14"/>
          <p:cNvGrpSpPr/>
          <p:nvPr/>
        </p:nvGrpSpPr>
        <p:grpSpPr>
          <a:xfrm>
            <a:off x="830392" y="4169130"/>
            <a:ext cx="745763" cy="45826"/>
            <a:chOff x="4580561" y="2589004"/>
            <a:chExt cx="1064464" cy="25200"/>
          </a:xfrm>
        </p:grpSpPr>
        <p:sp>
          <p:nvSpPr>
            <p:cNvPr id="140" name="Google Shape;140;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3" name="Google Shape;143;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4" name="Google Shape;14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5" name="Google Shape;145;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9" name="Shape 149"/>
        <p:cNvGrpSpPr/>
        <p:nvPr/>
      </p:nvGrpSpPr>
      <p:grpSpPr>
        <a:xfrm>
          <a:off x="0" y="0"/>
          <a:ext cx="0" cy="0"/>
          <a:chOff x="0" y="0"/>
          <a:chExt cx="0" cy="0"/>
        </a:xfrm>
      </p:grpSpPr>
      <p:sp>
        <p:nvSpPr>
          <p:cNvPr id="150" name="Google Shape;150;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155" name="Shape 155"/>
        <p:cNvGrpSpPr/>
        <p:nvPr/>
      </p:nvGrpSpPr>
      <p:grpSpPr>
        <a:xfrm>
          <a:off x="0" y="0"/>
          <a:ext cx="0" cy="0"/>
          <a:chOff x="0" y="0"/>
          <a:chExt cx="0" cy="0"/>
        </a:xfrm>
      </p:grpSpPr>
      <p:sp>
        <p:nvSpPr>
          <p:cNvPr id="156" name="Google Shape;156;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7" name="Google Shape;15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8" name="Google Shape;158;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59" name="Google Shape;15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0" name="Shape 160"/>
        <p:cNvGrpSpPr/>
        <p:nvPr/>
      </p:nvGrpSpPr>
      <p:grpSpPr>
        <a:xfrm>
          <a:off x="0" y="0"/>
          <a:ext cx="0" cy="0"/>
          <a:chOff x="0" y="0"/>
          <a:chExt cx="0" cy="0"/>
        </a:xfrm>
      </p:grpSpPr>
      <p:grpSp>
        <p:nvGrpSpPr>
          <p:cNvPr id="161" name="Google Shape;161;p17"/>
          <p:cNvGrpSpPr/>
          <p:nvPr/>
        </p:nvGrpSpPr>
        <p:grpSpPr>
          <a:xfrm>
            <a:off x="830392" y="1191256"/>
            <a:ext cx="745763" cy="45826"/>
            <a:chOff x="4580561" y="2589004"/>
            <a:chExt cx="1064464" cy="25200"/>
          </a:xfrm>
        </p:grpSpPr>
        <p:sp>
          <p:nvSpPr>
            <p:cNvPr id="162" name="Google Shape;16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5" name="Google Shape;16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6" name="Google Shape;166;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8" name="Google Shape;168;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12337" l="0" r="0" t="12344"/>
          <a:stretch/>
        </p:blipFill>
        <p:spPr>
          <a:xfrm>
            <a:off x="0" y="487825"/>
            <a:ext cx="9144000" cy="4655676"/>
          </a:xfrm>
          <a:prstGeom prst="rect">
            <a:avLst/>
          </a:prstGeom>
          <a:noFill/>
          <a:ln>
            <a:noFill/>
          </a:ln>
        </p:spPr>
      </p:pic>
      <p:sp>
        <p:nvSpPr>
          <p:cNvPr id="22" name="Google Shape;22;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3"/>
          <p:cNvGrpSpPr/>
          <p:nvPr/>
        </p:nvGrpSpPr>
        <p:grpSpPr>
          <a:xfrm>
            <a:off x="830392" y="1191256"/>
            <a:ext cx="745763" cy="45826"/>
            <a:chOff x="4580561" y="2589004"/>
            <a:chExt cx="1064464" cy="25200"/>
          </a:xfrm>
        </p:grpSpPr>
        <p:sp>
          <p:nvSpPr>
            <p:cNvPr id="24" name="Google Shape;24;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7" name="Google Shape;27;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8" name="Google Shape;28;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3" name="Shape 33"/>
        <p:cNvGrpSpPr/>
        <p:nvPr/>
      </p:nvGrpSpPr>
      <p:grpSpPr>
        <a:xfrm>
          <a:off x="0" y="0"/>
          <a:ext cx="0" cy="0"/>
          <a:chOff x="0" y="0"/>
          <a:chExt cx="0" cy="0"/>
        </a:xfrm>
      </p:grpSpPr>
      <p:grpSp>
        <p:nvGrpSpPr>
          <p:cNvPr id="34" name="Google Shape;34;p4"/>
          <p:cNvGrpSpPr/>
          <p:nvPr/>
        </p:nvGrpSpPr>
        <p:grpSpPr>
          <a:xfrm>
            <a:off x="830392" y="1191256"/>
            <a:ext cx="745763" cy="45826"/>
            <a:chOff x="4580561" y="2589004"/>
            <a:chExt cx="1064464" cy="25200"/>
          </a:xfrm>
        </p:grpSpPr>
        <p:sp>
          <p:nvSpPr>
            <p:cNvPr id="35" name="Google Shape;3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8" name="Google Shape;3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3" name="Shape 43"/>
        <p:cNvGrpSpPr/>
        <p:nvPr/>
      </p:nvGrpSpPr>
      <p:grpSpPr>
        <a:xfrm>
          <a:off x="0" y="0"/>
          <a:ext cx="0" cy="0"/>
          <a:chOff x="0" y="0"/>
          <a:chExt cx="0" cy="0"/>
        </a:xfrm>
      </p:grpSpPr>
      <p:sp>
        <p:nvSpPr>
          <p:cNvPr id="44" name="Google Shape;4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5"/>
          <p:cNvGrpSpPr/>
          <p:nvPr/>
        </p:nvGrpSpPr>
        <p:grpSpPr>
          <a:xfrm>
            <a:off x="601792" y="886456"/>
            <a:ext cx="745763" cy="45826"/>
            <a:chOff x="4580561" y="2589004"/>
            <a:chExt cx="1064464" cy="25200"/>
          </a:xfrm>
        </p:grpSpPr>
        <p:sp>
          <p:nvSpPr>
            <p:cNvPr id="46" name="Google Shape;4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5"/>
          <p:cNvSpPr txBox="1"/>
          <p:nvPr>
            <p:ph type="title"/>
          </p:nvPr>
        </p:nvSpPr>
        <p:spPr>
          <a:xfrm>
            <a:off x="500850" y="10138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9" name="Google Shape;49;p5"/>
          <p:cNvSpPr txBox="1"/>
          <p:nvPr>
            <p:ph idx="1" type="body"/>
          </p:nvPr>
        </p:nvSpPr>
        <p:spPr>
          <a:xfrm>
            <a:off x="500850" y="17740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0" name="Google Shape;50;p5"/>
          <p:cNvSpPr txBox="1"/>
          <p:nvPr>
            <p:ph idx="12" type="sldNum"/>
          </p:nvPr>
        </p:nvSpPr>
        <p:spPr>
          <a:xfrm>
            <a:off x="8307702" y="44450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1" name="Google Shape;51;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5" name="Shape 55"/>
        <p:cNvGrpSpPr/>
        <p:nvPr/>
      </p:nvGrpSpPr>
      <p:grpSpPr>
        <a:xfrm>
          <a:off x="0" y="0"/>
          <a:ext cx="0" cy="0"/>
          <a:chOff x="0" y="0"/>
          <a:chExt cx="0" cy="0"/>
        </a:xfrm>
      </p:grpSpPr>
      <p:sp>
        <p:nvSpPr>
          <p:cNvPr id="56" name="Google Shape;56;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8" name="Google Shape;58;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2" name="Google Shape;62;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3" name="Shape 63"/>
        <p:cNvGrpSpPr/>
        <p:nvPr/>
      </p:nvGrpSpPr>
      <p:grpSpPr>
        <a:xfrm>
          <a:off x="0" y="0"/>
          <a:ext cx="0" cy="0"/>
          <a:chOff x="0" y="0"/>
          <a:chExt cx="0" cy="0"/>
        </a:xfrm>
      </p:grpSpPr>
      <p:pic>
        <p:nvPicPr>
          <p:cNvPr id="64" name="Google Shape;64;p7"/>
          <p:cNvPicPr preferRelativeResize="0"/>
          <p:nvPr/>
        </p:nvPicPr>
        <p:blipFill rotWithShape="1">
          <a:blip r:embed="rId2">
            <a:alphaModFix/>
          </a:blip>
          <a:srcRect b="0" l="903" r="893" t="0"/>
          <a:stretch/>
        </p:blipFill>
        <p:spPr>
          <a:xfrm flipH="1">
            <a:off x="0" y="487825"/>
            <a:ext cx="9143999" cy="4655672"/>
          </a:xfrm>
          <a:prstGeom prst="rect">
            <a:avLst/>
          </a:prstGeom>
          <a:noFill/>
          <a:ln>
            <a:noFill/>
          </a:ln>
        </p:spPr>
      </p:pic>
      <p:sp>
        <p:nvSpPr>
          <p:cNvPr id="65" name="Google Shape;65;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7" name="Google Shape;67;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1" name="Google Shape;71;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2" name="Shape 72"/>
        <p:cNvGrpSpPr/>
        <p:nvPr/>
      </p:nvGrpSpPr>
      <p:grpSpPr>
        <a:xfrm>
          <a:off x="0" y="0"/>
          <a:ext cx="0" cy="0"/>
          <a:chOff x="0" y="0"/>
          <a:chExt cx="0" cy="0"/>
        </a:xfrm>
      </p:grpSpPr>
      <p:sp>
        <p:nvSpPr>
          <p:cNvPr id="73" name="Google Shape;73;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8"/>
          <p:cNvGrpSpPr/>
          <p:nvPr/>
        </p:nvGrpSpPr>
        <p:grpSpPr>
          <a:xfrm>
            <a:off x="830392" y="1191256"/>
            <a:ext cx="745763" cy="45826"/>
            <a:chOff x="4580561" y="2589004"/>
            <a:chExt cx="1064464" cy="25200"/>
          </a:xfrm>
        </p:grpSpPr>
        <p:sp>
          <p:nvSpPr>
            <p:cNvPr id="75" name="Google Shape;75;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8" name="Google Shape;78;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9" name="Google Shape;79;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1" name="Google Shape;81;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5" name="Shape 85"/>
        <p:cNvGrpSpPr/>
        <p:nvPr/>
      </p:nvGrpSpPr>
      <p:grpSpPr>
        <a:xfrm>
          <a:off x="0" y="0"/>
          <a:ext cx="0" cy="0"/>
          <a:chOff x="0" y="0"/>
          <a:chExt cx="0" cy="0"/>
        </a:xfrm>
      </p:grpSpPr>
      <p:sp>
        <p:nvSpPr>
          <p:cNvPr id="86" name="Google Shape;86;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9"/>
          <p:cNvGrpSpPr/>
          <p:nvPr/>
        </p:nvGrpSpPr>
        <p:grpSpPr>
          <a:xfrm>
            <a:off x="830392" y="1191256"/>
            <a:ext cx="745763" cy="45826"/>
            <a:chOff x="4580561" y="2589004"/>
            <a:chExt cx="1064464" cy="25200"/>
          </a:xfrm>
        </p:grpSpPr>
        <p:sp>
          <p:nvSpPr>
            <p:cNvPr id="88" name="Google Shape;88;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1" name="Google Shape;91;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6" name="Shape 96"/>
        <p:cNvGrpSpPr/>
        <p:nvPr/>
      </p:nvGrpSpPr>
      <p:grpSpPr>
        <a:xfrm>
          <a:off x="0" y="0"/>
          <a:ext cx="0" cy="0"/>
          <a:chOff x="0" y="0"/>
          <a:chExt cx="0" cy="0"/>
        </a:xfrm>
      </p:grpSpPr>
      <p:sp>
        <p:nvSpPr>
          <p:cNvPr id="97" name="Google Shape;97;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0"/>
          <p:cNvGrpSpPr/>
          <p:nvPr/>
        </p:nvGrpSpPr>
        <p:grpSpPr>
          <a:xfrm>
            <a:off x="601792" y="886456"/>
            <a:ext cx="745763" cy="45826"/>
            <a:chOff x="4580561" y="2589004"/>
            <a:chExt cx="1064464" cy="25200"/>
          </a:xfrm>
        </p:grpSpPr>
        <p:sp>
          <p:nvSpPr>
            <p:cNvPr id="99" name="Google Shape;99;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txBox="1"/>
          <p:nvPr>
            <p:ph type="title"/>
          </p:nvPr>
        </p:nvSpPr>
        <p:spPr>
          <a:xfrm>
            <a:off x="501400" y="10138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2" name="Google Shape;102;p10"/>
          <p:cNvSpPr txBox="1"/>
          <p:nvPr>
            <p:ph idx="1" type="body"/>
          </p:nvPr>
        </p:nvSpPr>
        <p:spPr>
          <a:xfrm>
            <a:off x="492625" y="24769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3" name="Google Shape;103;p10"/>
          <p:cNvSpPr txBox="1"/>
          <p:nvPr>
            <p:ph idx="12" type="sldNum"/>
          </p:nvPr>
        </p:nvSpPr>
        <p:spPr>
          <a:xfrm>
            <a:off x="8307702" y="44450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4" name="Google Shape;104;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15.xml"/><Relationship Id="rId10" Type="http://schemas.openxmlformats.org/officeDocument/2006/relationships/slide" Target="/ppt/slides/slide8.xml"/><Relationship Id="rId13" Type="http://schemas.openxmlformats.org/officeDocument/2006/relationships/slide" Target="/ppt/slides/slide28.xml"/><Relationship Id="rId12" Type="http://schemas.openxmlformats.org/officeDocument/2006/relationships/slide" Target="/ppt/slides/slide16.xm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45.xml"/><Relationship Id="rId15" Type="http://schemas.openxmlformats.org/officeDocument/2006/relationships/slide" Target="/ppt/slides/slide42.xml"/><Relationship Id="rId14" Type="http://schemas.openxmlformats.org/officeDocument/2006/relationships/slide" Target="/ppt/slides/slide33.xml"/><Relationship Id="rId5" Type="http://schemas.openxmlformats.org/officeDocument/2006/relationships/slide" Target="/ppt/slides/slide6.xml"/><Relationship Id="rId6" Type="http://schemas.openxmlformats.org/officeDocument/2006/relationships/slide" Target="/ppt/slides/slide8.xml"/><Relationship Id="rId7" Type="http://schemas.openxmlformats.org/officeDocument/2006/relationships/slide" Target="/ppt/slides/slide5.xml"/><Relationship Id="rId8" Type="http://schemas.openxmlformats.org/officeDocument/2006/relationships/slide" Target="/ppt/slides/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2.jpg"/><Relationship Id="rId4" Type="http://schemas.openxmlformats.org/officeDocument/2006/relationships/image" Target="../media/image19.jpg"/><Relationship Id="rId9" Type="http://schemas.openxmlformats.org/officeDocument/2006/relationships/image" Target="../media/image25.jpg"/><Relationship Id="rId5" Type="http://schemas.openxmlformats.org/officeDocument/2006/relationships/image" Target="../media/image24.jpg"/><Relationship Id="rId6" Type="http://schemas.openxmlformats.org/officeDocument/2006/relationships/image" Target="../media/image38.jpg"/><Relationship Id="rId7" Type="http://schemas.openxmlformats.org/officeDocument/2006/relationships/image" Target="../media/image20.jpg"/><Relationship Id="rId8"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1.jpg"/><Relationship Id="rId4" Type="http://schemas.openxmlformats.org/officeDocument/2006/relationships/image" Target="../media/image6.jpg"/><Relationship Id="rId5"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18"/>
          <p:cNvSpPr txBox="1"/>
          <p:nvPr>
            <p:ph type="ctrTitle"/>
          </p:nvPr>
        </p:nvSpPr>
        <p:spPr>
          <a:xfrm>
            <a:off x="200325" y="1133950"/>
            <a:ext cx="53322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000000"/>
                </a:solidFill>
              </a:rPr>
              <a:t>House Sales Price Prediction</a:t>
            </a:r>
            <a:endParaRPr sz="3600"/>
          </a:p>
        </p:txBody>
      </p:sp>
      <p:sp>
        <p:nvSpPr>
          <p:cNvPr id="175" name="Google Shape;175;p18"/>
          <p:cNvSpPr txBox="1"/>
          <p:nvPr>
            <p:ph idx="1" type="subTitle"/>
          </p:nvPr>
        </p:nvSpPr>
        <p:spPr>
          <a:xfrm>
            <a:off x="198477" y="2302200"/>
            <a:ext cx="2624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t>Machine Learning</a:t>
            </a:r>
            <a:endParaRPr b="1" sz="2400"/>
          </a:p>
        </p:txBody>
      </p:sp>
      <p:sp>
        <p:nvSpPr>
          <p:cNvPr id="176" name="Google Shape;176;p18"/>
          <p:cNvSpPr txBox="1"/>
          <p:nvPr>
            <p:ph idx="1" type="subTitle"/>
          </p:nvPr>
        </p:nvSpPr>
        <p:spPr>
          <a:xfrm>
            <a:off x="198477" y="2683200"/>
            <a:ext cx="2624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00"/>
              <a:t>Interim Report - 8th Sept 2019</a:t>
            </a:r>
            <a:endParaRPr b="1"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Description</a:t>
            </a:r>
            <a:endParaRPr b="0"/>
          </a:p>
        </p:txBody>
      </p:sp>
      <p:graphicFrame>
        <p:nvGraphicFramePr>
          <p:cNvPr id="249" name="Google Shape;249;p27"/>
          <p:cNvGraphicFramePr/>
          <p:nvPr/>
        </p:nvGraphicFramePr>
        <p:xfrm>
          <a:off x="4874525" y="1844250"/>
          <a:ext cx="3000000" cy="3000000"/>
        </p:xfrm>
        <a:graphic>
          <a:graphicData uri="http://schemas.openxmlformats.org/drawingml/2006/table">
            <a:tbl>
              <a:tblPr>
                <a:noFill/>
                <a:tableStyleId>{4E7F5957-DB22-43A9-A83B-BED21BBCD4D9}</a:tableStyleId>
              </a:tblPr>
              <a:tblGrid>
                <a:gridCol w="1363225"/>
                <a:gridCol w="1121300"/>
                <a:gridCol w="1086650"/>
              </a:tblGrid>
              <a:tr h="351050">
                <a:tc>
                  <a:txBody>
                    <a:bodyPr/>
                    <a:lstStyle/>
                    <a:p>
                      <a:pPr indent="0" lvl="0" marL="0" rtl="0" algn="l">
                        <a:spcBef>
                          <a:spcPts val="0"/>
                        </a:spcBef>
                        <a:spcAft>
                          <a:spcPts val="0"/>
                        </a:spcAft>
                        <a:buNone/>
                      </a:pPr>
                      <a:r>
                        <a:rPr lang="en-GB"/>
                        <a:t>Attribute</a:t>
                      </a:r>
                      <a:endParaRPr/>
                    </a:p>
                  </a:txBody>
                  <a:tcPr marT="91425" marB="91425" marR="91425" marL="91425">
                    <a:solidFill>
                      <a:srgbClr val="00FFFF"/>
                    </a:solidFill>
                  </a:tcPr>
                </a:tc>
                <a:tc>
                  <a:txBody>
                    <a:bodyPr/>
                    <a:lstStyle/>
                    <a:p>
                      <a:pPr indent="0" lvl="0" marL="0" rtl="0" algn="l">
                        <a:spcBef>
                          <a:spcPts val="0"/>
                        </a:spcBef>
                        <a:spcAft>
                          <a:spcPts val="0"/>
                        </a:spcAft>
                        <a:buNone/>
                      </a:pPr>
                      <a:r>
                        <a:rPr lang="en-GB"/>
                        <a:t>Skewness</a:t>
                      </a:r>
                      <a:endParaRPr/>
                    </a:p>
                  </a:txBody>
                  <a:tcPr marT="91425" marB="91425" marR="91425" marL="91425">
                    <a:solidFill>
                      <a:srgbClr val="00FFFF"/>
                    </a:solidFill>
                  </a:tcPr>
                </a:tc>
                <a:tc>
                  <a:txBody>
                    <a:bodyPr/>
                    <a:lstStyle/>
                    <a:p>
                      <a:pPr indent="0" lvl="0" marL="0" rtl="0" algn="l">
                        <a:spcBef>
                          <a:spcPts val="0"/>
                        </a:spcBef>
                        <a:spcAft>
                          <a:spcPts val="0"/>
                        </a:spcAft>
                        <a:buNone/>
                      </a:pPr>
                      <a:r>
                        <a:rPr lang="en-GB"/>
                        <a:t>Corr(Price)</a:t>
                      </a:r>
                      <a:endParaRPr/>
                    </a:p>
                  </a:txBody>
                  <a:tcPr marT="91425" marB="91425" marR="91425" marL="91425">
                    <a:solidFill>
                      <a:srgbClr val="00FFFF"/>
                    </a:solidFill>
                  </a:tcPr>
                </a:tc>
              </a:tr>
              <a:tr h="272175">
                <a:tc>
                  <a:txBody>
                    <a:bodyPr/>
                    <a:lstStyle/>
                    <a:p>
                      <a:pPr indent="0" lvl="0" marL="0" rtl="0" algn="l">
                        <a:lnSpc>
                          <a:spcPct val="115000"/>
                        </a:lnSpc>
                        <a:spcBef>
                          <a:spcPts val="0"/>
                        </a:spcBef>
                        <a:spcAft>
                          <a:spcPts val="0"/>
                        </a:spcAft>
                        <a:buNone/>
                      </a:pPr>
                      <a:r>
                        <a:rPr b="1" lang="en-GB" sz="1100"/>
                        <a:t>living_measure</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1.472</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0.702</a:t>
                      </a:r>
                      <a:endParaRPr sz="1100"/>
                    </a:p>
                  </a:txBody>
                  <a:tcPr marT="91425" marB="91425" marR="91425" marL="91425"/>
                </a:tc>
              </a:tr>
              <a:tr h="328625">
                <a:tc>
                  <a:txBody>
                    <a:bodyPr/>
                    <a:lstStyle/>
                    <a:p>
                      <a:pPr indent="0" lvl="0" marL="0" rtl="0" algn="l">
                        <a:lnSpc>
                          <a:spcPct val="115000"/>
                        </a:lnSpc>
                        <a:spcBef>
                          <a:spcPts val="0"/>
                        </a:spcBef>
                        <a:spcAft>
                          <a:spcPts val="0"/>
                        </a:spcAft>
                        <a:buNone/>
                      </a:pPr>
                      <a:r>
                        <a:rPr b="1" lang="en-GB" sz="1100"/>
                        <a:t>quality</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0.771</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0.667</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ceil_measure</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1.447</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0.606</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living_measure15</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1.108</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0.585</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furnished</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1.526</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0.566</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room_bath</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0.511</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0.525</a:t>
                      </a:r>
                      <a:endParaRPr sz="1100"/>
                    </a:p>
                  </a:txBody>
                  <a:tcPr marT="91425" marB="91425" marR="91425" marL="91425"/>
                </a:tc>
              </a:tr>
            </a:tbl>
          </a:graphicData>
        </a:graphic>
      </p:graphicFrame>
      <p:sp>
        <p:nvSpPr>
          <p:cNvPr id="250" name="Google Shape;250;p27"/>
          <p:cNvSpPr txBox="1"/>
          <p:nvPr>
            <p:ph idx="1" type="body"/>
          </p:nvPr>
        </p:nvSpPr>
        <p:spPr>
          <a:xfrm>
            <a:off x="340250" y="2019725"/>
            <a:ext cx="4375500" cy="23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We found following parameters are strongly correlated with price</a:t>
            </a:r>
            <a:endParaRPr b="1" sz="1100"/>
          </a:p>
          <a:p>
            <a:pPr indent="-298450" lvl="0" marL="457200" rtl="0" algn="l">
              <a:spcBef>
                <a:spcPts val="1600"/>
              </a:spcBef>
              <a:spcAft>
                <a:spcPts val="0"/>
              </a:spcAft>
              <a:buSzPts val="1100"/>
              <a:buChar char="●"/>
            </a:pPr>
            <a:r>
              <a:rPr b="1" lang="en-GB" sz="1100"/>
              <a:t>living_measure</a:t>
            </a:r>
            <a:r>
              <a:rPr lang="en-GB" sz="1100"/>
              <a:t> is square footage of the home.</a:t>
            </a:r>
            <a:endParaRPr sz="1100"/>
          </a:p>
          <a:p>
            <a:pPr indent="-298450" lvl="0" marL="457200" rtl="0" algn="l">
              <a:spcBef>
                <a:spcPts val="0"/>
              </a:spcBef>
              <a:spcAft>
                <a:spcPts val="0"/>
              </a:spcAft>
              <a:buSzPts val="1100"/>
              <a:buChar char="●"/>
            </a:pPr>
            <a:r>
              <a:rPr b="1" lang="en-GB" sz="1100"/>
              <a:t>Quality </a:t>
            </a:r>
            <a:r>
              <a:rPr lang="en-GB" sz="1100"/>
              <a:t>is grade given to the housing unit, based on grading system</a:t>
            </a:r>
            <a:endParaRPr sz="1100"/>
          </a:p>
          <a:p>
            <a:pPr indent="-298450" lvl="0" marL="457200" rtl="0" algn="l">
              <a:spcBef>
                <a:spcPts val="0"/>
              </a:spcBef>
              <a:spcAft>
                <a:spcPts val="0"/>
              </a:spcAft>
              <a:buSzPts val="1100"/>
              <a:buChar char="●"/>
            </a:pPr>
            <a:r>
              <a:rPr b="1" lang="en-GB" sz="1100"/>
              <a:t>Ceil_measure </a:t>
            </a:r>
            <a:r>
              <a:rPr lang="en-GB" sz="1100"/>
              <a:t>is square footage of house apart from basement</a:t>
            </a:r>
            <a:endParaRPr sz="1100"/>
          </a:p>
          <a:p>
            <a:pPr indent="-298450" lvl="0" marL="457200" rtl="0" algn="l">
              <a:spcBef>
                <a:spcPts val="0"/>
              </a:spcBef>
              <a:spcAft>
                <a:spcPts val="0"/>
              </a:spcAft>
              <a:buSzPts val="1100"/>
              <a:buChar char="●"/>
            </a:pPr>
            <a:r>
              <a:rPr b="1" lang="en-GB" sz="1100"/>
              <a:t>Living_messure15 </a:t>
            </a:r>
            <a:r>
              <a:rPr lang="en-GB" sz="1100"/>
              <a:t>is living room area in 2015</a:t>
            </a:r>
            <a:endParaRPr sz="1100"/>
          </a:p>
          <a:p>
            <a:pPr indent="-298450" lvl="0" marL="457200" rtl="0" algn="l">
              <a:spcBef>
                <a:spcPts val="0"/>
              </a:spcBef>
              <a:spcAft>
                <a:spcPts val="0"/>
              </a:spcAft>
              <a:buSzPts val="1100"/>
              <a:buChar char="●"/>
            </a:pPr>
            <a:r>
              <a:rPr b="1" lang="en-GB" sz="1100"/>
              <a:t>Furnished </a:t>
            </a:r>
            <a:r>
              <a:rPr lang="en-GB" sz="1100"/>
              <a:t>is weather house is having furniture or not.</a:t>
            </a:r>
            <a:endParaRPr sz="1100"/>
          </a:p>
          <a:p>
            <a:pPr indent="-298450" lvl="0" marL="457200" rtl="0" algn="l">
              <a:spcBef>
                <a:spcPts val="0"/>
              </a:spcBef>
              <a:spcAft>
                <a:spcPts val="0"/>
              </a:spcAft>
              <a:buSzPts val="1100"/>
              <a:buChar char="●"/>
            </a:pPr>
            <a:r>
              <a:rPr b="1" lang="en-GB" sz="1100"/>
              <a:t>Room_bath </a:t>
            </a:r>
            <a:r>
              <a:rPr lang="en-GB" sz="1100"/>
              <a:t>is number of bathrooms in a house</a:t>
            </a:r>
            <a:endParaRPr sz="1100"/>
          </a:p>
          <a:p>
            <a:pPr indent="0" lvl="0" marL="0" rtl="0" algn="l">
              <a:spcBef>
                <a:spcPts val="1600"/>
              </a:spcBef>
              <a:spcAft>
                <a:spcPts val="1600"/>
              </a:spcAft>
              <a:buNone/>
            </a:pPr>
            <a:r>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Description</a:t>
            </a:r>
            <a:endParaRPr b="0"/>
          </a:p>
        </p:txBody>
      </p:sp>
      <p:graphicFrame>
        <p:nvGraphicFramePr>
          <p:cNvPr id="256" name="Google Shape;256;p28"/>
          <p:cNvGraphicFramePr/>
          <p:nvPr/>
        </p:nvGraphicFramePr>
        <p:xfrm>
          <a:off x="4874525" y="1844250"/>
          <a:ext cx="3000000" cy="3000000"/>
        </p:xfrm>
        <a:graphic>
          <a:graphicData uri="http://schemas.openxmlformats.org/drawingml/2006/table">
            <a:tbl>
              <a:tblPr>
                <a:noFill/>
                <a:tableStyleId>{4E7F5957-DB22-43A9-A83B-BED21BBCD4D9}</a:tableStyleId>
              </a:tblPr>
              <a:tblGrid>
                <a:gridCol w="1363225"/>
                <a:gridCol w="1121300"/>
                <a:gridCol w="1086650"/>
              </a:tblGrid>
              <a:tr h="351050">
                <a:tc>
                  <a:txBody>
                    <a:bodyPr/>
                    <a:lstStyle/>
                    <a:p>
                      <a:pPr indent="0" lvl="0" marL="0" rtl="0" algn="l">
                        <a:spcBef>
                          <a:spcPts val="0"/>
                        </a:spcBef>
                        <a:spcAft>
                          <a:spcPts val="0"/>
                        </a:spcAft>
                        <a:buNone/>
                      </a:pPr>
                      <a:r>
                        <a:rPr lang="en-GB"/>
                        <a:t>Attribute</a:t>
                      </a:r>
                      <a:endParaRPr/>
                    </a:p>
                  </a:txBody>
                  <a:tcPr marT="91425" marB="91425" marR="91425" marL="91425">
                    <a:solidFill>
                      <a:srgbClr val="00FFFF"/>
                    </a:solidFill>
                  </a:tcPr>
                </a:tc>
                <a:tc>
                  <a:txBody>
                    <a:bodyPr/>
                    <a:lstStyle/>
                    <a:p>
                      <a:pPr indent="0" lvl="0" marL="0" rtl="0" algn="l">
                        <a:spcBef>
                          <a:spcPts val="0"/>
                        </a:spcBef>
                        <a:spcAft>
                          <a:spcPts val="0"/>
                        </a:spcAft>
                        <a:buNone/>
                      </a:pPr>
                      <a:r>
                        <a:rPr lang="en-GB"/>
                        <a:t>Skewness</a:t>
                      </a:r>
                      <a:endParaRPr/>
                    </a:p>
                  </a:txBody>
                  <a:tcPr marT="91425" marB="91425" marR="91425" marL="91425">
                    <a:solidFill>
                      <a:srgbClr val="00FFFF"/>
                    </a:solidFill>
                  </a:tcPr>
                </a:tc>
                <a:tc>
                  <a:txBody>
                    <a:bodyPr/>
                    <a:lstStyle/>
                    <a:p>
                      <a:pPr indent="0" lvl="0" marL="0" rtl="0" algn="l">
                        <a:spcBef>
                          <a:spcPts val="0"/>
                        </a:spcBef>
                        <a:spcAft>
                          <a:spcPts val="0"/>
                        </a:spcAft>
                        <a:buNone/>
                      </a:pPr>
                      <a:r>
                        <a:rPr lang="en-GB"/>
                        <a:t>Corr(Price)</a:t>
                      </a:r>
                      <a:endParaRPr/>
                    </a:p>
                  </a:txBody>
                  <a:tcPr marT="91425" marB="91425" marR="91425" marL="91425">
                    <a:solidFill>
                      <a:srgbClr val="00FFFF"/>
                    </a:solidFill>
                  </a:tcPr>
                </a:tc>
              </a:tr>
              <a:tr h="272175">
                <a:tc>
                  <a:txBody>
                    <a:bodyPr/>
                    <a:lstStyle/>
                    <a:p>
                      <a:pPr indent="0" lvl="0" marL="0" rtl="0" algn="l">
                        <a:lnSpc>
                          <a:spcPct val="115000"/>
                        </a:lnSpc>
                        <a:spcBef>
                          <a:spcPts val="0"/>
                        </a:spcBef>
                        <a:spcAft>
                          <a:spcPts val="0"/>
                        </a:spcAft>
                        <a:buNone/>
                      </a:pPr>
                      <a:r>
                        <a:rPr b="1" lang="en-GB" sz="1100"/>
                        <a:t>sight</a:t>
                      </a:r>
                      <a:endParaRPr sz="1100"/>
                    </a:p>
                  </a:txBody>
                  <a:tcPr marT="91425" marB="91425" marR="91425" marL="91425"/>
                </a:tc>
                <a:tc>
                  <a:txBody>
                    <a:bodyPr/>
                    <a:lstStyle/>
                    <a:p>
                      <a:pPr indent="0" lvl="0" marL="0" rtl="0" algn="l">
                        <a:spcBef>
                          <a:spcPts val="0"/>
                        </a:spcBef>
                        <a:spcAft>
                          <a:spcPts val="0"/>
                        </a:spcAft>
                        <a:buNone/>
                      </a:pPr>
                      <a:r>
                        <a:rPr lang="en-GB" sz="1100"/>
                        <a:t>3.396</a:t>
                      </a:r>
                      <a:endParaRPr sz="1100"/>
                    </a:p>
                  </a:txBody>
                  <a:tcPr marT="91425" marB="91425" marR="91425" marL="91425"/>
                </a:tc>
                <a:tc>
                  <a:txBody>
                    <a:bodyPr/>
                    <a:lstStyle/>
                    <a:p>
                      <a:pPr indent="0" lvl="0" marL="0" rtl="0" algn="l">
                        <a:spcBef>
                          <a:spcPts val="0"/>
                        </a:spcBef>
                        <a:spcAft>
                          <a:spcPts val="0"/>
                        </a:spcAft>
                        <a:buNone/>
                      </a:pPr>
                      <a:r>
                        <a:rPr lang="en-GB" sz="1100"/>
                        <a:t>0.397</a:t>
                      </a:r>
                      <a:endParaRPr sz="1100"/>
                    </a:p>
                  </a:txBody>
                  <a:tcPr marT="91425" marB="91425" marR="91425" marL="91425"/>
                </a:tc>
              </a:tr>
              <a:tr h="328625">
                <a:tc>
                  <a:txBody>
                    <a:bodyPr/>
                    <a:lstStyle/>
                    <a:p>
                      <a:pPr indent="0" lvl="0" marL="0" rtl="0" algn="l">
                        <a:lnSpc>
                          <a:spcPct val="115000"/>
                        </a:lnSpc>
                        <a:spcBef>
                          <a:spcPts val="0"/>
                        </a:spcBef>
                        <a:spcAft>
                          <a:spcPts val="0"/>
                        </a:spcAft>
                        <a:buNone/>
                      </a:pPr>
                      <a:r>
                        <a:rPr b="1" lang="en-GB" sz="1100"/>
                        <a:t>basement</a:t>
                      </a:r>
                      <a:endParaRPr sz="1100"/>
                    </a:p>
                  </a:txBody>
                  <a:tcPr marT="91425" marB="91425" marR="91425" marL="91425"/>
                </a:tc>
                <a:tc>
                  <a:txBody>
                    <a:bodyPr/>
                    <a:lstStyle/>
                    <a:p>
                      <a:pPr indent="0" lvl="0" marL="0" rtl="0" algn="l">
                        <a:spcBef>
                          <a:spcPts val="0"/>
                        </a:spcBef>
                        <a:spcAft>
                          <a:spcPts val="0"/>
                        </a:spcAft>
                        <a:buNone/>
                      </a:pPr>
                      <a:r>
                        <a:rPr lang="en-GB" sz="1100"/>
                        <a:t>1.578</a:t>
                      </a:r>
                      <a:endParaRPr sz="1100"/>
                    </a:p>
                  </a:txBody>
                  <a:tcPr marT="91425" marB="91425" marR="91425" marL="91425"/>
                </a:tc>
                <a:tc>
                  <a:txBody>
                    <a:bodyPr/>
                    <a:lstStyle/>
                    <a:p>
                      <a:pPr indent="0" lvl="0" marL="0" rtl="0" algn="l">
                        <a:spcBef>
                          <a:spcPts val="0"/>
                        </a:spcBef>
                        <a:spcAft>
                          <a:spcPts val="0"/>
                        </a:spcAft>
                        <a:buNone/>
                      </a:pPr>
                      <a:r>
                        <a:rPr lang="en-GB" sz="1100"/>
                        <a:t>0.324</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room_bed</a:t>
                      </a:r>
                      <a:endParaRPr sz="1100"/>
                    </a:p>
                  </a:txBody>
                  <a:tcPr marT="91425" marB="91425" marR="91425" marL="91425"/>
                </a:tc>
                <a:tc>
                  <a:txBody>
                    <a:bodyPr/>
                    <a:lstStyle/>
                    <a:p>
                      <a:pPr indent="0" lvl="0" marL="0" rtl="0" algn="l">
                        <a:spcBef>
                          <a:spcPts val="0"/>
                        </a:spcBef>
                        <a:spcAft>
                          <a:spcPts val="0"/>
                        </a:spcAft>
                        <a:buNone/>
                      </a:pPr>
                      <a:r>
                        <a:rPr lang="en-GB" sz="1100"/>
                        <a:t>1.974</a:t>
                      </a:r>
                      <a:endParaRPr sz="1100"/>
                    </a:p>
                  </a:txBody>
                  <a:tcPr marT="91425" marB="91425" marR="91425" marL="91425"/>
                </a:tc>
                <a:tc>
                  <a:txBody>
                    <a:bodyPr/>
                    <a:lstStyle/>
                    <a:p>
                      <a:pPr indent="0" lvl="0" marL="0" rtl="0" algn="l">
                        <a:spcBef>
                          <a:spcPts val="0"/>
                        </a:spcBef>
                        <a:spcAft>
                          <a:spcPts val="0"/>
                        </a:spcAft>
                        <a:buNone/>
                      </a:pPr>
                      <a:r>
                        <a:rPr lang="en-GB" sz="1100"/>
                        <a:t>0.308</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lat</a:t>
                      </a:r>
                      <a:endParaRPr sz="1100"/>
                    </a:p>
                  </a:txBody>
                  <a:tcPr marT="91425" marB="91425" marR="91425" marL="91425"/>
                </a:tc>
                <a:tc>
                  <a:txBody>
                    <a:bodyPr/>
                    <a:lstStyle/>
                    <a:p>
                      <a:pPr indent="0" lvl="0" marL="0" rtl="0" algn="l">
                        <a:spcBef>
                          <a:spcPts val="0"/>
                        </a:spcBef>
                        <a:spcAft>
                          <a:spcPts val="0"/>
                        </a:spcAft>
                        <a:buNone/>
                      </a:pPr>
                      <a:r>
                        <a:rPr lang="en-GB" sz="1100"/>
                        <a:t>-</a:t>
                      </a:r>
                      <a:r>
                        <a:rPr lang="en-GB" sz="1100"/>
                        <a:t>0.485</a:t>
                      </a:r>
                      <a:endParaRPr sz="1100"/>
                    </a:p>
                  </a:txBody>
                  <a:tcPr marT="91425" marB="91425" marR="91425" marL="91425"/>
                </a:tc>
                <a:tc>
                  <a:txBody>
                    <a:bodyPr/>
                    <a:lstStyle/>
                    <a:p>
                      <a:pPr indent="0" lvl="0" marL="0" rtl="0" algn="l">
                        <a:spcBef>
                          <a:spcPts val="0"/>
                        </a:spcBef>
                        <a:spcAft>
                          <a:spcPts val="0"/>
                        </a:spcAft>
                        <a:buNone/>
                      </a:pPr>
                      <a:r>
                        <a:rPr lang="en-GB" sz="1100"/>
                        <a:t>0.307</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coast</a:t>
                      </a:r>
                      <a:endParaRPr sz="1100"/>
                    </a:p>
                  </a:txBody>
                  <a:tcPr marT="91425" marB="91425" marR="91425" marL="91425"/>
                </a:tc>
                <a:tc>
                  <a:txBody>
                    <a:bodyPr/>
                    <a:lstStyle/>
                    <a:p>
                      <a:pPr indent="0" lvl="0" marL="0" rtl="0" algn="l">
                        <a:spcBef>
                          <a:spcPts val="0"/>
                        </a:spcBef>
                        <a:spcAft>
                          <a:spcPts val="0"/>
                        </a:spcAft>
                        <a:buNone/>
                      </a:pPr>
                      <a:r>
                        <a:rPr lang="en-GB" sz="1100"/>
                        <a:t>11.385</a:t>
                      </a:r>
                      <a:endParaRPr sz="1100"/>
                    </a:p>
                  </a:txBody>
                  <a:tcPr marT="91425" marB="91425" marR="91425" marL="91425"/>
                </a:tc>
                <a:tc>
                  <a:txBody>
                    <a:bodyPr/>
                    <a:lstStyle/>
                    <a:p>
                      <a:pPr indent="0" lvl="0" marL="0" rtl="0" algn="l">
                        <a:spcBef>
                          <a:spcPts val="0"/>
                        </a:spcBef>
                        <a:spcAft>
                          <a:spcPts val="0"/>
                        </a:spcAft>
                        <a:buNone/>
                      </a:pPr>
                      <a:r>
                        <a:rPr lang="en-GB" sz="1100"/>
                        <a:t>0.266</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ceil</a:t>
                      </a:r>
                      <a:endParaRPr b="1" sz="1100"/>
                    </a:p>
                  </a:txBody>
                  <a:tcPr marT="91425" marB="91425" marR="91425" marL="91425"/>
                </a:tc>
                <a:tc>
                  <a:txBody>
                    <a:bodyPr/>
                    <a:lstStyle/>
                    <a:p>
                      <a:pPr indent="0" lvl="0" marL="0" rtl="0" algn="l">
                        <a:lnSpc>
                          <a:spcPct val="115000"/>
                        </a:lnSpc>
                        <a:spcBef>
                          <a:spcPts val="0"/>
                        </a:spcBef>
                        <a:spcAft>
                          <a:spcPts val="0"/>
                        </a:spcAft>
                        <a:buNone/>
                      </a:pPr>
                      <a:r>
                        <a:rPr lang="en-GB" sz="1100"/>
                        <a:t>0.616</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0.257</a:t>
                      </a:r>
                      <a:endParaRPr sz="1100"/>
                    </a:p>
                  </a:txBody>
                  <a:tcPr marT="91425" marB="91425" marR="91425" marL="91425"/>
                </a:tc>
              </a:tr>
            </a:tbl>
          </a:graphicData>
        </a:graphic>
      </p:graphicFrame>
      <p:sp>
        <p:nvSpPr>
          <p:cNvPr id="257" name="Google Shape;257;p28"/>
          <p:cNvSpPr txBox="1"/>
          <p:nvPr>
            <p:ph idx="1" type="body"/>
          </p:nvPr>
        </p:nvSpPr>
        <p:spPr>
          <a:xfrm>
            <a:off x="340250" y="2019725"/>
            <a:ext cx="4375500" cy="23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We found following parameters are having weak  correlation with price</a:t>
            </a:r>
            <a:endParaRPr b="1" sz="1100"/>
          </a:p>
          <a:p>
            <a:pPr indent="-298450" lvl="0" marL="457200" rtl="0" algn="l">
              <a:spcBef>
                <a:spcPts val="1600"/>
              </a:spcBef>
              <a:spcAft>
                <a:spcPts val="0"/>
              </a:spcAft>
              <a:buSzPts val="1100"/>
              <a:buChar char="●"/>
            </a:pPr>
            <a:r>
              <a:rPr b="1" lang="en-GB" sz="1100"/>
              <a:t>sight</a:t>
            </a:r>
            <a:r>
              <a:rPr lang="en-GB" sz="1100"/>
              <a:t> is h</a:t>
            </a:r>
            <a:r>
              <a:rPr lang="en-GB" sz="1100"/>
              <a:t>as been viewed or not.</a:t>
            </a:r>
            <a:endParaRPr sz="1100"/>
          </a:p>
          <a:p>
            <a:pPr indent="-298450" lvl="0" marL="457200" rtl="0" algn="l">
              <a:spcBef>
                <a:spcPts val="0"/>
              </a:spcBef>
              <a:spcAft>
                <a:spcPts val="0"/>
              </a:spcAft>
              <a:buSzPts val="1100"/>
              <a:buChar char="●"/>
            </a:pPr>
            <a:r>
              <a:rPr b="1" lang="en-GB" sz="1100"/>
              <a:t>basement</a:t>
            </a:r>
            <a:r>
              <a:rPr b="1" lang="en-GB" sz="1100"/>
              <a:t> </a:t>
            </a:r>
            <a:r>
              <a:rPr lang="en-GB" sz="1100"/>
              <a:t>is </a:t>
            </a:r>
            <a:r>
              <a:rPr lang="en-GB" sz="1100"/>
              <a:t>square footage of the basement</a:t>
            </a:r>
            <a:endParaRPr sz="1100"/>
          </a:p>
          <a:p>
            <a:pPr indent="-298450" lvl="0" marL="457200" rtl="0" algn="l">
              <a:spcBef>
                <a:spcPts val="0"/>
              </a:spcBef>
              <a:spcAft>
                <a:spcPts val="0"/>
              </a:spcAft>
              <a:buSzPts val="1100"/>
              <a:buChar char="●"/>
            </a:pPr>
            <a:r>
              <a:rPr b="1" lang="en-GB" sz="1100"/>
              <a:t>room_bed </a:t>
            </a:r>
            <a:r>
              <a:rPr b="1" lang="en-GB" sz="1100"/>
              <a:t> </a:t>
            </a:r>
            <a:r>
              <a:rPr lang="en-GB" sz="1100"/>
              <a:t>is n</a:t>
            </a:r>
            <a:r>
              <a:rPr lang="en-GB" sz="1100"/>
              <a:t>umber of bedrooms in a house</a:t>
            </a:r>
            <a:endParaRPr sz="1100"/>
          </a:p>
          <a:p>
            <a:pPr indent="-298450" lvl="0" marL="457200" rtl="0" algn="l">
              <a:spcBef>
                <a:spcPts val="0"/>
              </a:spcBef>
              <a:spcAft>
                <a:spcPts val="0"/>
              </a:spcAft>
              <a:buSzPts val="1100"/>
              <a:buChar char="●"/>
            </a:pPr>
            <a:r>
              <a:rPr b="1" lang="en-GB" sz="1100"/>
              <a:t>lat</a:t>
            </a:r>
            <a:r>
              <a:rPr b="1" lang="en-GB" sz="1100"/>
              <a:t> </a:t>
            </a:r>
            <a:r>
              <a:rPr lang="en-GB" sz="1100"/>
              <a:t>is l</a:t>
            </a:r>
            <a:r>
              <a:rPr lang="en-GB" sz="1100"/>
              <a:t>atitude coordinate</a:t>
            </a:r>
            <a:endParaRPr sz="1100"/>
          </a:p>
          <a:p>
            <a:pPr indent="-298450" lvl="0" marL="457200" rtl="0" algn="l">
              <a:spcBef>
                <a:spcPts val="0"/>
              </a:spcBef>
              <a:spcAft>
                <a:spcPts val="0"/>
              </a:spcAft>
              <a:buSzPts val="1100"/>
              <a:buChar char="●"/>
            </a:pPr>
            <a:r>
              <a:rPr b="1" lang="en-GB" sz="1100"/>
              <a:t>coast</a:t>
            </a:r>
            <a:r>
              <a:rPr b="1" lang="en-GB" sz="1100"/>
              <a:t> </a:t>
            </a:r>
            <a:r>
              <a:rPr lang="en-GB" sz="1100"/>
              <a:t>is h</a:t>
            </a:r>
            <a:r>
              <a:rPr lang="en-GB" sz="1100"/>
              <a:t>ouse which has a view to a waterfront</a:t>
            </a:r>
            <a:endParaRPr sz="1100"/>
          </a:p>
          <a:p>
            <a:pPr indent="-298450" lvl="0" marL="457200" rtl="0" algn="l">
              <a:spcBef>
                <a:spcPts val="0"/>
              </a:spcBef>
              <a:spcAft>
                <a:spcPts val="0"/>
              </a:spcAft>
              <a:buSzPts val="1100"/>
              <a:buChar char="●"/>
            </a:pPr>
            <a:r>
              <a:rPr b="1" lang="en-GB" sz="1100"/>
              <a:t>ceil</a:t>
            </a:r>
            <a:r>
              <a:rPr b="1" lang="en-GB" sz="1100"/>
              <a:t> </a:t>
            </a:r>
            <a:r>
              <a:rPr lang="en-GB" sz="1100"/>
              <a:t>is t</a:t>
            </a:r>
            <a:r>
              <a:rPr lang="en-GB" sz="1100"/>
              <a:t>otal floors (levels) in a house</a:t>
            </a:r>
            <a:endParaRPr sz="1100"/>
          </a:p>
          <a:p>
            <a:pPr indent="0" lvl="0" marL="0" rtl="0" algn="l">
              <a:spcBef>
                <a:spcPts val="1600"/>
              </a:spcBef>
              <a:spcAft>
                <a:spcPts val="1600"/>
              </a:spcAft>
              <a:buNone/>
            </a:pPr>
            <a:r>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Description</a:t>
            </a:r>
            <a:endParaRPr b="0"/>
          </a:p>
        </p:txBody>
      </p:sp>
      <p:graphicFrame>
        <p:nvGraphicFramePr>
          <p:cNvPr id="263" name="Google Shape;263;p29"/>
          <p:cNvGraphicFramePr/>
          <p:nvPr/>
        </p:nvGraphicFramePr>
        <p:xfrm>
          <a:off x="4874525" y="1387050"/>
          <a:ext cx="3000000" cy="3000000"/>
        </p:xfrm>
        <a:graphic>
          <a:graphicData uri="http://schemas.openxmlformats.org/drawingml/2006/table">
            <a:tbl>
              <a:tblPr>
                <a:noFill/>
                <a:tableStyleId>{4E7F5957-DB22-43A9-A83B-BED21BBCD4D9}</a:tableStyleId>
              </a:tblPr>
              <a:tblGrid>
                <a:gridCol w="1363225"/>
                <a:gridCol w="1121300"/>
                <a:gridCol w="1086650"/>
              </a:tblGrid>
              <a:tr h="351050">
                <a:tc>
                  <a:txBody>
                    <a:bodyPr/>
                    <a:lstStyle/>
                    <a:p>
                      <a:pPr indent="0" lvl="0" marL="0" rtl="0" algn="l">
                        <a:spcBef>
                          <a:spcPts val="0"/>
                        </a:spcBef>
                        <a:spcAft>
                          <a:spcPts val="0"/>
                        </a:spcAft>
                        <a:buNone/>
                      </a:pPr>
                      <a:r>
                        <a:rPr lang="en-GB"/>
                        <a:t>Attribute</a:t>
                      </a:r>
                      <a:endParaRPr/>
                    </a:p>
                  </a:txBody>
                  <a:tcPr marT="91425" marB="91425" marR="91425" marL="91425">
                    <a:solidFill>
                      <a:srgbClr val="00FFFF"/>
                    </a:solidFill>
                  </a:tcPr>
                </a:tc>
                <a:tc>
                  <a:txBody>
                    <a:bodyPr/>
                    <a:lstStyle/>
                    <a:p>
                      <a:pPr indent="0" lvl="0" marL="0" rtl="0" algn="l">
                        <a:spcBef>
                          <a:spcPts val="0"/>
                        </a:spcBef>
                        <a:spcAft>
                          <a:spcPts val="0"/>
                        </a:spcAft>
                        <a:buNone/>
                      </a:pPr>
                      <a:r>
                        <a:rPr lang="en-GB"/>
                        <a:t>Skewness</a:t>
                      </a:r>
                      <a:endParaRPr/>
                    </a:p>
                  </a:txBody>
                  <a:tcPr marT="91425" marB="91425" marR="91425" marL="91425">
                    <a:solidFill>
                      <a:srgbClr val="00FFFF"/>
                    </a:solidFill>
                  </a:tcPr>
                </a:tc>
                <a:tc>
                  <a:txBody>
                    <a:bodyPr/>
                    <a:lstStyle/>
                    <a:p>
                      <a:pPr indent="0" lvl="0" marL="0" rtl="0" algn="l">
                        <a:spcBef>
                          <a:spcPts val="0"/>
                        </a:spcBef>
                        <a:spcAft>
                          <a:spcPts val="0"/>
                        </a:spcAft>
                        <a:buNone/>
                      </a:pPr>
                      <a:r>
                        <a:rPr lang="en-GB"/>
                        <a:t>Corr(Price)</a:t>
                      </a:r>
                      <a:endParaRPr/>
                    </a:p>
                  </a:txBody>
                  <a:tcPr marT="91425" marB="91425" marR="91425" marL="91425">
                    <a:solidFill>
                      <a:srgbClr val="00FFFF"/>
                    </a:solidFill>
                  </a:tcPr>
                </a:tc>
              </a:tr>
              <a:tr h="272175">
                <a:tc>
                  <a:txBody>
                    <a:bodyPr/>
                    <a:lstStyle/>
                    <a:p>
                      <a:pPr indent="0" lvl="0" marL="0" rtl="0" algn="l">
                        <a:lnSpc>
                          <a:spcPct val="115000"/>
                        </a:lnSpc>
                        <a:spcBef>
                          <a:spcPts val="0"/>
                        </a:spcBef>
                        <a:spcAft>
                          <a:spcPts val="0"/>
                        </a:spcAft>
                        <a:buNone/>
                      </a:pPr>
                      <a:r>
                        <a:rPr b="1" lang="en-GB" sz="1100"/>
                        <a:t>yr_renovated</a:t>
                      </a:r>
                      <a:endParaRPr sz="1100"/>
                    </a:p>
                  </a:txBody>
                  <a:tcPr marT="91425" marB="91425" marR="91425" marL="91425"/>
                </a:tc>
                <a:tc>
                  <a:txBody>
                    <a:bodyPr/>
                    <a:lstStyle/>
                    <a:p>
                      <a:pPr indent="0" lvl="0" marL="0" rtl="0" algn="l">
                        <a:spcBef>
                          <a:spcPts val="0"/>
                        </a:spcBef>
                        <a:spcAft>
                          <a:spcPts val="0"/>
                        </a:spcAft>
                        <a:buNone/>
                      </a:pPr>
                      <a:r>
                        <a:rPr lang="en-GB" sz="1100"/>
                        <a:t>4.549</a:t>
                      </a:r>
                      <a:endParaRPr sz="1100"/>
                    </a:p>
                  </a:txBody>
                  <a:tcPr marT="91425" marB="91425" marR="91425" marL="91425"/>
                </a:tc>
                <a:tc>
                  <a:txBody>
                    <a:bodyPr/>
                    <a:lstStyle/>
                    <a:p>
                      <a:pPr indent="0" lvl="0" marL="0" rtl="0" algn="l">
                        <a:spcBef>
                          <a:spcPts val="0"/>
                        </a:spcBef>
                        <a:spcAft>
                          <a:spcPts val="0"/>
                        </a:spcAft>
                        <a:buNone/>
                      </a:pPr>
                      <a:r>
                        <a:rPr lang="en-GB" sz="1100"/>
                        <a:t>0.126</a:t>
                      </a:r>
                      <a:endParaRPr sz="1100"/>
                    </a:p>
                  </a:txBody>
                  <a:tcPr marT="91425" marB="91425" marR="91425" marL="91425"/>
                </a:tc>
              </a:tr>
              <a:tr h="328625">
                <a:tc>
                  <a:txBody>
                    <a:bodyPr/>
                    <a:lstStyle/>
                    <a:p>
                      <a:pPr indent="0" lvl="0" marL="0" rtl="0" algn="l">
                        <a:lnSpc>
                          <a:spcPct val="115000"/>
                        </a:lnSpc>
                        <a:spcBef>
                          <a:spcPts val="0"/>
                        </a:spcBef>
                        <a:spcAft>
                          <a:spcPts val="0"/>
                        </a:spcAft>
                        <a:buNone/>
                      </a:pPr>
                      <a:r>
                        <a:rPr b="1" lang="en-GB" sz="1100"/>
                        <a:t>total_area</a:t>
                      </a:r>
                      <a:endParaRPr sz="1100"/>
                    </a:p>
                  </a:txBody>
                  <a:tcPr marT="91425" marB="91425" marR="91425" marL="91425"/>
                </a:tc>
                <a:tc>
                  <a:txBody>
                    <a:bodyPr/>
                    <a:lstStyle/>
                    <a:p>
                      <a:pPr indent="0" lvl="0" marL="0" rtl="0" algn="l">
                        <a:spcBef>
                          <a:spcPts val="0"/>
                        </a:spcBef>
                        <a:spcAft>
                          <a:spcPts val="0"/>
                        </a:spcAft>
                        <a:buNone/>
                      </a:pPr>
                      <a:r>
                        <a:rPr lang="en-GB" sz="1100"/>
                        <a:t>12.956</a:t>
                      </a:r>
                      <a:endParaRPr sz="1100"/>
                    </a:p>
                  </a:txBody>
                  <a:tcPr marT="91425" marB="91425" marR="91425" marL="91425"/>
                </a:tc>
                <a:tc>
                  <a:txBody>
                    <a:bodyPr/>
                    <a:lstStyle/>
                    <a:p>
                      <a:pPr indent="0" lvl="0" marL="0" rtl="0" algn="l">
                        <a:spcBef>
                          <a:spcPts val="0"/>
                        </a:spcBef>
                        <a:spcAft>
                          <a:spcPts val="0"/>
                        </a:spcAft>
                        <a:buNone/>
                      </a:pPr>
                      <a:r>
                        <a:rPr lang="en-GB" sz="1100"/>
                        <a:t>0.105</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lot_measure</a:t>
                      </a:r>
                      <a:endParaRPr sz="1100"/>
                    </a:p>
                  </a:txBody>
                  <a:tcPr marT="91425" marB="91425" marR="91425" marL="91425"/>
                </a:tc>
                <a:tc>
                  <a:txBody>
                    <a:bodyPr/>
                    <a:lstStyle/>
                    <a:p>
                      <a:pPr indent="0" lvl="0" marL="0" rtl="0" algn="l">
                        <a:spcBef>
                          <a:spcPts val="0"/>
                        </a:spcBef>
                        <a:spcAft>
                          <a:spcPts val="0"/>
                        </a:spcAft>
                        <a:buNone/>
                      </a:pPr>
                      <a:r>
                        <a:rPr lang="en-GB" sz="1100"/>
                        <a:t>13.060</a:t>
                      </a:r>
                      <a:endParaRPr sz="1100"/>
                    </a:p>
                  </a:txBody>
                  <a:tcPr marT="91425" marB="91425" marR="91425" marL="91425"/>
                </a:tc>
                <a:tc>
                  <a:txBody>
                    <a:bodyPr/>
                    <a:lstStyle/>
                    <a:p>
                      <a:pPr indent="0" lvl="0" marL="0" rtl="0" algn="l">
                        <a:spcBef>
                          <a:spcPts val="0"/>
                        </a:spcBef>
                        <a:spcAft>
                          <a:spcPts val="0"/>
                        </a:spcAft>
                        <a:buNone/>
                      </a:pPr>
                      <a:r>
                        <a:rPr lang="en-GB" sz="1100"/>
                        <a:t>0.090</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lot_measure15</a:t>
                      </a:r>
                      <a:endParaRPr sz="1100"/>
                    </a:p>
                  </a:txBody>
                  <a:tcPr marT="91425" marB="91425" marR="91425" marL="91425"/>
                </a:tc>
                <a:tc>
                  <a:txBody>
                    <a:bodyPr/>
                    <a:lstStyle/>
                    <a:p>
                      <a:pPr indent="0" lvl="0" marL="0" rtl="0" algn="l">
                        <a:spcBef>
                          <a:spcPts val="0"/>
                        </a:spcBef>
                        <a:spcAft>
                          <a:spcPts val="0"/>
                        </a:spcAft>
                        <a:buNone/>
                      </a:pPr>
                      <a:r>
                        <a:rPr lang="en-GB" sz="1100"/>
                        <a:t>9.507</a:t>
                      </a:r>
                      <a:endParaRPr sz="1100"/>
                    </a:p>
                  </a:txBody>
                  <a:tcPr marT="91425" marB="91425" marR="91425" marL="91425"/>
                </a:tc>
                <a:tc>
                  <a:txBody>
                    <a:bodyPr/>
                    <a:lstStyle/>
                    <a:p>
                      <a:pPr indent="0" lvl="0" marL="0" rtl="0" algn="l">
                        <a:spcBef>
                          <a:spcPts val="0"/>
                        </a:spcBef>
                        <a:spcAft>
                          <a:spcPts val="0"/>
                        </a:spcAft>
                        <a:buNone/>
                      </a:pPr>
                      <a:r>
                        <a:rPr lang="en-GB" sz="1100"/>
                        <a:t>0.082</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yr_built</a:t>
                      </a:r>
                      <a:endParaRPr sz="1100"/>
                    </a:p>
                  </a:txBody>
                  <a:tcPr marT="91425" marB="91425" marR="91425" marL="91425"/>
                </a:tc>
                <a:tc>
                  <a:txBody>
                    <a:bodyPr/>
                    <a:lstStyle/>
                    <a:p>
                      <a:pPr indent="0" lvl="0" marL="0" rtl="0" algn="l">
                        <a:spcBef>
                          <a:spcPts val="0"/>
                        </a:spcBef>
                        <a:spcAft>
                          <a:spcPts val="0"/>
                        </a:spcAft>
                        <a:buNone/>
                      </a:pPr>
                      <a:r>
                        <a:rPr lang="en-GB" sz="1100"/>
                        <a:t>-0.470</a:t>
                      </a:r>
                      <a:endParaRPr sz="1100"/>
                    </a:p>
                  </a:txBody>
                  <a:tcPr marT="91425" marB="91425" marR="91425" marL="91425"/>
                </a:tc>
                <a:tc>
                  <a:txBody>
                    <a:bodyPr/>
                    <a:lstStyle/>
                    <a:p>
                      <a:pPr indent="0" lvl="0" marL="0" rtl="0" algn="l">
                        <a:spcBef>
                          <a:spcPts val="0"/>
                        </a:spcBef>
                        <a:spcAft>
                          <a:spcPts val="0"/>
                        </a:spcAft>
                        <a:buNone/>
                      </a:pPr>
                      <a:r>
                        <a:rPr lang="en-GB" sz="1100"/>
                        <a:t>0.054</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condition</a:t>
                      </a:r>
                      <a:endParaRPr b="1" sz="1100"/>
                    </a:p>
                  </a:txBody>
                  <a:tcPr marT="91425" marB="91425" marR="91425" marL="91425"/>
                </a:tc>
                <a:tc>
                  <a:txBody>
                    <a:bodyPr/>
                    <a:lstStyle/>
                    <a:p>
                      <a:pPr indent="0" lvl="0" marL="0" rtl="0" algn="l">
                        <a:spcBef>
                          <a:spcPts val="0"/>
                        </a:spcBef>
                        <a:spcAft>
                          <a:spcPts val="0"/>
                        </a:spcAft>
                        <a:buNone/>
                      </a:pPr>
                      <a:r>
                        <a:rPr lang="en-GB" sz="1100"/>
                        <a:t>1.033</a:t>
                      </a:r>
                      <a:endParaRPr sz="1100"/>
                    </a:p>
                  </a:txBody>
                  <a:tcPr marT="91425" marB="91425" marR="91425" marL="91425"/>
                </a:tc>
                <a:tc>
                  <a:txBody>
                    <a:bodyPr/>
                    <a:lstStyle/>
                    <a:p>
                      <a:pPr indent="0" lvl="0" marL="0" rtl="0" algn="l">
                        <a:spcBef>
                          <a:spcPts val="0"/>
                        </a:spcBef>
                        <a:spcAft>
                          <a:spcPts val="0"/>
                        </a:spcAft>
                        <a:buNone/>
                      </a:pPr>
                      <a:r>
                        <a:rPr lang="en-GB" sz="1100"/>
                        <a:t>0.036</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long</a:t>
                      </a:r>
                      <a:endParaRPr b="1" sz="1100"/>
                    </a:p>
                  </a:txBody>
                  <a:tcPr marT="91425" marB="91425" marR="91425" marL="91425"/>
                </a:tc>
                <a:tc>
                  <a:txBody>
                    <a:bodyPr/>
                    <a:lstStyle/>
                    <a:p>
                      <a:pPr indent="0" lvl="0" marL="0" rtl="0" algn="l">
                        <a:lnSpc>
                          <a:spcPct val="115000"/>
                        </a:lnSpc>
                        <a:spcBef>
                          <a:spcPts val="0"/>
                        </a:spcBef>
                        <a:spcAft>
                          <a:spcPts val="0"/>
                        </a:spcAft>
                        <a:buNone/>
                      </a:pPr>
                      <a:r>
                        <a:rPr lang="en-GB" sz="1100"/>
                        <a:t>0.885</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0.022</a:t>
                      </a:r>
                      <a:endParaRPr sz="1100"/>
                    </a:p>
                  </a:txBody>
                  <a:tcPr marT="91425" marB="91425" marR="91425" marL="91425"/>
                </a:tc>
              </a:tr>
              <a:tr h="325475">
                <a:tc>
                  <a:txBody>
                    <a:bodyPr/>
                    <a:lstStyle/>
                    <a:p>
                      <a:pPr indent="0" lvl="0" marL="0" rtl="0" algn="l">
                        <a:lnSpc>
                          <a:spcPct val="115000"/>
                        </a:lnSpc>
                        <a:spcBef>
                          <a:spcPts val="0"/>
                        </a:spcBef>
                        <a:spcAft>
                          <a:spcPts val="0"/>
                        </a:spcAft>
                        <a:buNone/>
                      </a:pPr>
                      <a:r>
                        <a:rPr b="1" lang="en-GB" sz="1100"/>
                        <a:t>zipcode</a:t>
                      </a:r>
                      <a:endParaRPr b="1" sz="1100"/>
                    </a:p>
                  </a:txBody>
                  <a:tcPr marT="91425" marB="91425" marR="91425" marL="91425"/>
                </a:tc>
                <a:tc>
                  <a:txBody>
                    <a:bodyPr/>
                    <a:lstStyle/>
                    <a:p>
                      <a:pPr indent="0" lvl="0" marL="0" rtl="0" algn="l">
                        <a:lnSpc>
                          <a:spcPct val="115000"/>
                        </a:lnSpc>
                        <a:spcBef>
                          <a:spcPts val="0"/>
                        </a:spcBef>
                        <a:spcAft>
                          <a:spcPts val="0"/>
                        </a:spcAft>
                        <a:buNone/>
                      </a:pPr>
                      <a:r>
                        <a:rPr lang="en-GB" sz="1100"/>
                        <a:t>0.406</a:t>
                      </a:r>
                      <a:endParaRPr sz="1100"/>
                    </a:p>
                  </a:txBody>
                  <a:tcPr marT="91425" marB="91425" marR="91425" marL="91425"/>
                </a:tc>
                <a:tc>
                  <a:txBody>
                    <a:bodyPr/>
                    <a:lstStyle/>
                    <a:p>
                      <a:pPr indent="0" lvl="0" marL="0" rtl="0" algn="l">
                        <a:lnSpc>
                          <a:spcPct val="115000"/>
                        </a:lnSpc>
                        <a:spcBef>
                          <a:spcPts val="0"/>
                        </a:spcBef>
                        <a:spcAft>
                          <a:spcPts val="0"/>
                        </a:spcAft>
                        <a:buNone/>
                      </a:pPr>
                      <a:r>
                        <a:rPr lang="en-GB" sz="1100"/>
                        <a:t>-0.053</a:t>
                      </a:r>
                      <a:endParaRPr sz="1100"/>
                    </a:p>
                  </a:txBody>
                  <a:tcPr marT="91425" marB="91425" marR="91425" marL="91425"/>
                </a:tc>
              </a:tr>
            </a:tbl>
          </a:graphicData>
        </a:graphic>
      </p:graphicFrame>
      <p:sp>
        <p:nvSpPr>
          <p:cNvPr id="264" name="Google Shape;264;p29"/>
          <p:cNvSpPr txBox="1"/>
          <p:nvPr>
            <p:ph idx="1" type="body"/>
          </p:nvPr>
        </p:nvSpPr>
        <p:spPr>
          <a:xfrm>
            <a:off x="340250" y="2019725"/>
            <a:ext cx="4375500" cy="29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We found following parameters  with no correlation with  price</a:t>
            </a:r>
            <a:endParaRPr b="1" sz="1100"/>
          </a:p>
          <a:p>
            <a:pPr indent="-298450" lvl="0" marL="457200" rtl="0" algn="l">
              <a:spcBef>
                <a:spcPts val="1600"/>
              </a:spcBef>
              <a:spcAft>
                <a:spcPts val="0"/>
              </a:spcAft>
              <a:buSzPts val="1100"/>
              <a:buChar char="●"/>
            </a:pPr>
            <a:r>
              <a:rPr b="1" lang="en-GB" sz="1100"/>
              <a:t>yr_renovated</a:t>
            </a:r>
            <a:r>
              <a:rPr lang="en-GB" sz="1100"/>
              <a:t> is y</a:t>
            </a:r>
            <a:r>
              <a:rPr lang="en-GB" sz="1100"/>
              <a:t>ear when house was renovated</a:t>
            </a:r>
            <a:endParaRPr sz="1100"/>
          </a:p>
          <a:p>
            <a:pPr indent="-298450" lvl="0" marL="457200" rtl="0" algn="l">
              <a:spcBef>
                <a:spcPts val="0"/>
              </a:spcBef>
              <a:spcAft>
                <a:spcPts val="0"/>
              </a:spcAft>
              <a:buSzPts val="1100"/>
              <a:buChar char="●"/>
            </a:pPr>
            <a:r>
              <a:rPr b="1" lang="en-GB" sz="1100"/>
              <a:t>total_area</a:t>
            </a:r>
            <a:r>
              <a:rPr b="1" lang="en-GB" sz="1100"/>
              <a:t> </a:t>
            </a:r>
            <a:r>
              <a:rPr lang="en-GB" sz="1100"/>
              <a:t>is m</a:t>
            </a:r>
            <a:r>
              <a:rPr lang="en-GB" sz="1100"/>
              <a:t>easure of both living and lot</a:t>
            </a:r>
            <a:endParaRPr sz="1100"/>
          </a:p>
          <a:p>
            <a:pPr indent="-298450" lvl="0" marL="457200" rtl="0" algn="l">
              <a:spcBef>
                <a:spcPts val="0"/>
              </a:spcBef>
              <a:spcAft>
                <a:spcPts val="0"/>
              </a:spcAft>
              <a:buSzPts val="1100"/>
              <a:buChar char="●"/>
            </a:pPr>
            <a:r>
              <a:rPr b="1" lang="en-GB" sz="1100"/>
              <a:t>lot_measure</a:t>
            </a:r>
            <a:r>
              <a:rPr b="1" lang="en-GB" sz="1100"/>
              <a:t>  </a:t>
            </a:r>
            <a:r>
              <a:rPr lang="en-GB" sz="1100"/>
              <a:t>is s</a:t>
            </a:r>
            <a:r>
              <a:rPr lang="en-GB" sz="1100"/>
              <a:t>quare footage of the lot</a:t>
            </a:r>
            <a:endParaRPr sz="1100"/>
          </a:p>
          <a:p>
            <a:pPr indent="-298450" lvl="0" marL="457200" rtl="0" algn="l">
              <a:spcBef>
                <a:spcPts val="0"/>
              </a:spcBef>
              <a:spcAft>
                <a:spcPts val="0"/>
              </a:spcAft>
              <a:buSzPts val="1100"/>
              <a:buChar char="●"/>
            </a:pPr>
            <a:r>
              <a:rPr b="1" lang="en-GB" sz="1100"/>
              <a:t>lot_measure15</a:t>
            </a:r>
            <a:r>
              <a:rPr b="1" lang="en-GB" sz="1100"/>
              <a:t> </a:t>
            </a:r>
            <a:r>
              <a:rPr lang="en-GB" sz="1100"/>
              <a:t>is </a:t>
            </a:r>
            <a:r>
              <a:rPr lang="en-GB" sz="1100"/>
              <a:t>square footage of the lot area in 2015</a:t>
            </a:r>
            <a:endParaRPr sz="1100"/>
          </a:p>
          <a:p>
            <a:pPr indent="-298450" lvl="0" marL="457200" rtl="0" algn="l">
              <a:spcBef>
                <a:spcPts val="0"/>
              </a:spcBef>
              <a:spcAft>
                <a:spcPts val="0"/>
              </a:spcAft>
              <a:buSzPts val="1100"/>
              <a:buChar char="●"/>
            </a:pPr>
            <a:r>
              <a:rPr b="1" lang="en-GB" sz="1100"/>
              <a:t>yr_built</a:t>
            </a:r>
            <a:r>
              <a:rPr b="1" lang="en-GB" sz="1100"/>
              <a:t> </a:t>
            </a:r>
            <a:r>
              <a:rPr lang="en-GB" sz="1100"/>
              <a:t>is </a:t>
            </a:r>
            <a:r>
              <a:rPr lang="en-GB" sz="1100"/>
              <a:t>year when house was built</a:t>
            </a:r>
            <a:endParaRPr sz="1100"/>
          </a:p>
          <a:p>
            <a:pPr indent="-298450" lvl="0" marL="457200" rtl="0" algn="l">
              <a:spcBef>
                <a:spcPts val="0"/>
              </a:spcBef>
              <a:spcAft>
                <a:spcPts val="0"/>
              </a:spcAft>
              <a:buSzPts val="1100"/>
              <a:buChar char="●"/>
            </a:pPr>
            <a:r>
              <a:rPr b="1" lang="en-GB" sz="1100"/>
              <a:t>condition</a:t>
            </a:r>
            <a:r>
              <a:rPr b="1" lang="en-GB" sz="1100"/>
              <a:t> </a:t>
            </a:r>
            <a:r>
              <a:rPr lang="en-GB" sz="1100"/>
              <a:t>is h</a:t>
            </a:r>
            <a:r>
              <a:rPr lang="en-GB" sz="1100"/>
              <a:t>ow good the condition is (Overall)</a:t>
            </a:r>
            <a:endParaRPr sz="1100"/>
          </a:p>
          <a:p>
            <a:pPr indent="-298450" lvl="0" marL="457200" rtl="0" algn="l">
              <a:spcBef>
                <a:spcPts val="0"/>
              </a:spcBef>
              <a:spcAft>
                <a:spcPts val="0"/>
              </a:spcAft>
              <a:buSzPts val="1100"/>
              <a:buChar char="●"/>
            </a:pPr>
            <a:r>
              <a:rPr b="1" lang="en-GB" sz="1100"/>
              <a:t>long </a:t>
            </a:r>
            <a:r>
              <a:rPr lang="en-GB" sz="1100"/>
              <a:t>is longitude coordinate</a:t>
            </a:r>
            <a:endParaRPr sz="1100"/>
          </a:p>
          <a:p>
            <a:pPr indent="-298450" lvl="0" marL="457200" rtl="0" algn="l">
              <a:spcBef>
                <a:spcPts val="0"/>
              </a:spcBef>
              <a:spcAft>
                <a:spcPts val="0"/>
              </a:spcAft>
              <a:buSzPts val="1100"/>
              <a:buChar char="●"/>
            </a:pPr>
            <a:r>
              <a:rPr b="1" lang="en-GB" sz="1100"/>
              <a:t>zipcode </a:t>
            </a:r>
            <a:r>
              <a:rPr lang="en-GB" sz="1100"/>
              <a:t>is zip code of house</a:t>
            </a:r>
            <a:endParaRPr sz="1100"/>
          </a:p>
          <a:p>
            <a:pPr indent="0" lvl="0" marL="0" rtl="0" algn="l">
              <a:spcBef>
                <a:spcPts val="1600"/>
              </a:spcBef>
              <a:spcAft>
                <a:spcPts val="0"/>
              </a:spcAft>
              <a:buNone/>
            </a:pPr>
            <a:r>
              <a:rPr lang="en-GB" sz="1100"/>
              <a:t>It will be interesting to check what coefficient values these variables can have while building Linear regression model</a:t>
            </a:r>
            <a:endParaRPr sz="1100"/>
          </a:p>
          <a:p>
            <a:pPr indent="0" lvl="0" marL="457200" rtl="0" algn="l">
              <a:spcBef>
                <a:spcPts val="1600"/>
              </a:spcBef>
              <a:spcAft>
                <a:spcPts val="0"/>
              </a:spcAft>
              <a:buNone/>
            </a:pPr>
            <a:r>
              <a:t/>
            </a:r>
            <a:endParaRPr sz="1100"/>
          </a:p>
          <a:p>
            <a:pPr indent="0" lvl="0" marL="0" rtl="0" algn="l">
              <a:spcBef>
                <a:spcPts val="1600"/>
              </a:spcBef>
              <a:spcAft>
                <a:spcPts val="160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Distribution - Price</a:t>
            </a:r>
            <a:endParaRPr b="0"/>
          </a:p>
        </p:txBody>
      </p:sp>
      <p:pic>
        <p:nvPicPr>
          <p:cNvPr id="270" name="Google Shape;270;p30"/>
          <p:cNvPicPr preferRelativeResize="0"/>
          <p:nvPr/>
        </p:nvPicPr>
        <p:blipFill>
          <a:blip r:embed="rId3">
            <a:alphaModFix/>
          </a:blip>
          <a:stretch>
            <a:fillRect/>
          </a:stretch>
        </p:blipFill>
        <p:spPr>
          <a:xfrm>
            <a:off x="2560474" y="1514125"/>
            <a:ext cx="6584199" cy="3146851"/>
          </a:xfrm>
          <a:prstGeom prst="rect">
            <a:avLst/>
          </a:prstGeom>
          <a:noFill/>
          <a:ln>
            <a:noFill/>
          </a:ln>
        </p:spPr>
      </p:pic>
      <p:sp>
        <p:nvSpPr>
          <p:cNvPr id="271" name="Google Shape;271;p30"/>
          <p:cNvSpPr txBox="1"/>
          <p:nvPr>
            <p:ph idx="1" type="body"/>
          </p:nvPr>
        </p:nvSpPr>
        <p:spPr>
          <a:xfrm>
            <a:off x="406075" y="2095925"/>
            <a:ext cx="2413800" cy="18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We see data is right skewed for Price</a:t>
            </a:r>
            <a:endParaRPr sz="1100"/>
          </a:p>
          <a:p>
            <a:pPr indent="-298450" lvl="0" marL="457200" rtl="0" algn="l">
              <a:spcBef>
                <a:spcPts val="1600"/>
              </a:spcBef>
              <a:spcAft>
                <a:spcPts val="0"/>
              </a:spcAft>
              <a:buSzPts val="1100"/>
              <a:buChar char="●"/>
            </a:pPr>
            <a:r>
              <a:rPr lang="en-GB" sz="1100"/>
              <a:t>We have less entries for year 2015 compared to 2014.</a:t>
            </a:r>
            <a:endParaRPr sz="1100"/>
          </a:p>
          <a:p>
            <a:pPr indent="-298450" lvl="0" marL="457200" rtl="0" algn="l">
              <a:spcBef>
                <a:spcPts val="0"/>
              </a:spcBef>
              <a:spcAft>
                <a:spcPts val="0"/>
              </a:spcAft>
              <a:buSzPts val="1100"/>
              <a:buChar char="●"/>
            </a:pPr>
            <a:r>
              <a:rPr lang="en-GB" sz="1100"/>
              <a:t>No visible</a:t>
            </a:r>
            <a:r>
              <a:rPr lang="en-GB" sz="1100"/>
              <a:t> difference between central tendency of house price in the year 2014 and 2015.</a:t>
            </a:r>
            <a:endParaRPr sz="1100"/>
          </a:p>
          <a:p>
            <a:pPr indent="0" lvl="0" marL="457200" rtl="0" algn="l">
              <a:spcBef>
                <a:spcPts val="1600"/>
              </a:spcBef>
              <a:spcAft>
                <a:spcPts val="0"/>
              </a:spcAft>
              <a:buNone/>
            </a:pPr>
            <a:r>
              <a:t/>
            </a:r>
            <a:endParaRPr sz="1100"/>
          </a:p>
          <a:p>
            <a:pPr indent="0" lvl="0" marL="0" rtl="0" algn="l">
              <a:spcBef>
                <a:spcPts val="1600"/>
              </a:spcBef>
              <a:spcAft>
                <a:spcPts val="1600"/>
              </a:spcAft>
              <a:buNone/>
            </a:pPr>
            <a:r>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Distribution - Other</a:t>
            </a:r>
            <a:endParaRPr b="0"/>
          </a:p>
        </p:txBody>
      </p:sp>
      <p:pic>
        <p:nvPicPr>
          <p:cNvPr id="277" name="Google Shape;277;p31"/>
          <p:cNvPicPr preferRelativeResize="0"/>
          <p:nvPr/>
        </p:nvPicPr>
        <p:blipFill>
          <a:blip r:embed="rId3">
            <a:alphaModFix/>
          </a:blip>
          <a:stretch>
            <a:fillRect/>
          </a:stretch>
        </p:blipFill>
        <p:spPr>
          <a:xfrm>
            <a:off x="4506325" y="1189775"/>
            <a:ext cx="4585299" cy="3848174"/>
          </a:xfrm>
          <a:prstGeom prst="rect">
            <a:avLst/>
          </a:prstGeom>
          <a:noFill/>
          <a:ln>
            <a:noFill/>
          </a:ln>
        </p:spPr>
      </p:pic>
      <p:sp>
        <p:nvSpPr>
          <p:cNvPr id="278" name="Google Shape;278;p31"/>
          <p:cNvSpPr txBox="1"/>
          <p:nvPr>
            <p:ph idx="1" type="body"/>
          </p:nvPr>
        </p:nvSpPr>
        <p:spPr>
          <a:xfrm>
            <a:off x="492625" y="1562525"/>
            <a:ext cx="4079400" cy="31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a:t>
            </a:r>
            <a:r>
              <a:rPr lang="en-GB" sz="1100"/>
              <a:t>e  see  distribution for these variables  is not normally distributed.</a:t>
            </a:r>
            <a:endParaRPr sz="1100"/>
          </a:p>
          <a:p>
            <a:pPr indent="-298450" lvl="0" marL="457200" rtl="0" algn="l">
              <a:spcBef>
                <a:spcPts val="1600"/>
              </a:spcBef>
              <a:spcAft>
                <a:spcPts val="0"/>
              </a:spcAft>
              <a:buSzPts val="1100"/>
              <a:buChar char="●"/>
            </a:pPr>
            <a:r>
              <a:rPr lang="en-GB" sz="1100"/>
              <a:t>Most of the variable are right skewed</a:t>
            </a:r>
            <a:endParaRPr sz="1100"/>
          </a:p>
          <a:p>
            <a:pPr indent="-298450" lvl="0" marL="457200" rtl="0" algn="l">
              <a:spcBef>
                <a:spcPts val="0"/>
              </a:spcBef>
              <a:spcAft>
                <a:spcPts val="0"/>
              </a:spcAft>
              <a:buSzPts val="1100"/>
              <a:buChar char="●"/>
            </a:pPr>
            <a:r>
              <a:rPr lang="en-GB" sz="1100"/>
              <a:t>Living_measure , living_measure15  and ceil_measure are near to normal but right skewed with skewness  value as  0.72, 0.585 and 0.602. </a:t>
            </a:r>
            <a:endParaRPr sz="1100"/>
          </a:p>
          <a:p>
            <a:pPr indent="-298450" lvl="0" marL="457200" rtl="0" algn="l">
              <a:spcBef>
                <a:spcPts val="0"/>
              </a:spcBef>
              <a:spcAft>
                <a:spcPts val="0"/>
              </a:spcAft>
              <a:buSzPts val="1100"/>
              <a:buChar char="●"/>
            </a:pPr>
            <a:r>
              <a:rPr lang="en-GB" sz="1100"/>
              <a:t>As expected we can see lat and long are having 2 to 3 gaussian, so these attributes are good get categories or binned.</a:t>
            </a:r>
            <a:endParaRPr sz="1100"/>
          </a:p>
          <a:p>
            <a:pPr indent="-298450" lvl="0" marL="457200" rtl="0" algn="l">
              <a:spcBef>
                <a:spcPts val="0"/>
              </a:spcBef>
              <a:spcAft>
                <a:spcPts val="0"/>
              </a:spcAft>
              <a:buSzPts val="1100"/>
              <a:buChar char="●"/>
            </a:pPr>
            <a:r>
              <a:rPr lang="en-GB" sz="1100"/>
              <a:t>Lot_messaue and lot_meassure15 are right skewed and might be with outliers.</a:t>
            </a:r>
            <a:endParaRPr sz="1100"/>
          </a:p>
          <a:p>
            <a:pPr indent="-298450" lvl="0" marL="457200" rtl="0" algn="l">
              <a:spcBef>
                <a:spcPts val="0"/>
              </a:spcBef>
              <a:spcAft>
                <a:spcPts val="0"/>
              </a:spcAft>
              <a:buSzPts val="1100"/>
              <a:buChar char="●"/>
            </a:pPr>
            <a:r>
              <a:rPr lang="en-GB" sz="1100"/>
              <a:t>We have used log transformation technique to address the issue of skewness.</a:t>
            </a:r>
            <a:endParaRPr sz="1100"/>
          </a:p>
          <a:p>
            <a:pPr indent="0" lvl="0" marL="0" rtl="0" algn="l">
              <a:spcBef>
                <a:spcPts val="0"/>
              </a:spcBef>
              <a:spcAft>
                <a:spcPts val="0"/>
              </a:spcAft>
              <a:buNone/>
            </a:pPr>
            <a:r>
              <a:t/>
            </a:r>
            <a:endParaRPr sz="1100"/>
          </a:p>
          <a:p>
            <a:pPr indent="0" lvl="0" marL="0" rtl="0" algn="l">
              <a:spcBef>
                <a:spcPts val="1600"/>
              </a:spcBef>
              <a:spcAft>
                <a:spcPts val="160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Hypothesis</a:t>
            </a:r>
            <a:endParaRPr b="0"/>
          </a:p>
        </p:txBody>
      </p:sp>
      <p:sp>
        <p:nvSpPr>
          <p:cNvPr id="284" name="Google Shape;284;p32"/>
          <p:cNvSpPr txBox="1"/>
          <p:nvPr>
            <p:ph idx="1" type="body"/>
          </p:nvPr>
        </p:nvSpPr>
        <p:spPr>
          <a:xfrm>
            <a:off x="501400" y="1772075"/>
            <a:ext cx="8508600" cy="27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Our aim is to predict house price for given attributes and for that we have to prove there exists a linear  relation between House Price and independent  attributes.   We will be taking help of OLS model and Linear regression model to measure R-value or Pearson coefficient.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We then hypothesize as follow :-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GB" sz="1400">
                <a:solidFill>
                  <a:schemeClr val="dk2"/>
                </a:solidFill>
              </a:rPr>
              <a:t>Null Hypothesis</a:t>
            </a:r>
            <a:r>
              <a:rPr b="1" lang="en-GB" sz="1400">
                <a:solidFill>
                  <a:schemeClr val="dk2"/>
                </a:solidFill>
              </a:rPr>
              <a:t>:</a:t>
            </a:r>
            <a:endParaRPr b="1" sz="1400">
              <a:solidFill>
                <a:schemeClr val="dk2"/>
              </a:solidFill>
            </a:endParaRPr>
          </a:p>
          <a:p>
            <a:pPr indent="0" lvl="0" marL="0" rtl="0" algn="l">
              <a:spcBef>
                <a:spcPts val="0"/>
              </a:spcBef>
              <a:spcAft>
                <a:spcPts val="0"/>
              </a:spcAft>
              <a:buNone/>
            </a:pPr>
            <a:r>
              <a:rPr lang="en-GB" sz="1100"/>
              <a:t>No relation exist between Independent variables and  House Price .</a:t>
            </a:r>
            <a:endParaRPr sz="1100"/>
          </a:p>
          <a:p>
            <a:pPr indent="0" lvl="0" marL="0" rtl="0" algn="l">
              <a:spcBef>
                <a:spcPts val="0"/>
              </a:spcBef>
              <a:spcAft>
                <a:spcPts val="0"/>
              </a:spcAft>
              <a:buNone/>
            </a:pPr>
            <a:r>
              <a:rPr lang="en-GB" sz="1100"/>
              <a:t>H0 :   R-value or Pearson value &lt; 0.70 in magnitude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GB" sz="1400">
                <a:solidFill>
                  <a:schemeClr val="dk2"/>
                </a:solidFill>
              </a:rPr>
              <a:t>Alternate Hypothesis</a:t>
            </a:r>
            <a:r>
              <a:rPr b="1" lang="en-GB" sz="1400">
                <a:solidFill>
                  <a:schemeClr val="dk2"/>
                </a:solidFill>
              </a:rPr>
              <a:t>:</a:t>
            </a:r>
            <a:endParaRPr b="1" sz="1400">
              <a:solidFill>
                <a:schemeClr val="dk2"/>
              </a:solidFill>
            </a:endParaRPr>
          </a:p>
          <a:p>
            <a:pPr indent="0" lvl="0" marL="0" rtl="0" algn="l">
              <a:spcBef>
                <a:spcPts val="0"/>
              </a:spcBef>
              <a:spcAft>
                <a:spcPts val="0"/>
              </a:spcAft>
              <a:buNone/>
            </a:pPr>
            <a:r>
              <a:rPr lang="en-GB" sz="1100"/>
              <a:t>Linear relation exist between Independent variables and House Price </a:t>
            </a:r>
            <a:endParaRPr sz="1100"/>
          </a:p>
          <a:p>
            <a:pPr indent="0" lvl="0" marL="0" rtl="0" algn="l">
              <a:spcBef>
                <a:spcPts val="0"/>
              </a:spcBef>
              <a:spcAft>
                <a:spcPts val="0"/>
              </a:spcAft>
              <a:buNone/>
            </a:pPr>
            <a:r>
              <a:rPr lang="en-GB" sz="1100"/>
              <a:t>Ha :   R-value or Pearson value &gt;=  0.70 in magnitude </a:t>
            </a:r>
            <a:endParaRPr b="1" sz="14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Correlation  - HeatMap</a:t>
            </a:r>
            <a:endParaRPr b="0"/>
          </a:p>
        </p:txBody>
      </p:sp>
      <p:pic>
        <p:nvPicPr>
          <p:cNvPr id="290" name="Google Shape;290;p33"/>
          <p:cNvPicPr preferRelativeResize="0"/>
          <p:nvPr/>
        </p:nvPicPr>
        <p:blipFill>
          <a:blip r:embed="rId3">
            <a:alphaModFix/>
          </a:blip>
          <a:stretch>
            <a:fillRect/>
          </a:stretch>
        </p:blipFill>
        <p:spPr>
          <a:xfrm>
            <a:off x="727675" y="1522750"/>
            <a:ext cx="7912501" cy="3541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Correlation</a:t>
            </a:r>
            <a:endParaRPr b="0"/>
          </a:p>
        </p:txBody>
      </p:sp>
      <p:sp>
        <p:nvSpPr>
          <p:cNvPr id="296" name="Google Shape;296;p34"/>
          <p:cNvSpPr txBox="1"/>
          <p:nvPr>
            <p:ph idx="1" type="body"/>
          </p:nvPr>
        </p:nvSpPr>
        <p:spPr>
          <a:xfrm>
            <a:off x="492625" y="1562525"/>
            <a:ext cx="8294100" cy="31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In our  opinion, this heatmap is the best way to get a quick overview of showing relationships between independent variable and target variable.</a:t>
            </a:r>
            <a:endParaRPr sz="1100"/>
          </a:p>
          <a:p>
            <a:pPr indent="0" lvl="0" marL="0" rtl="0" algn="l">
              <a:spcBef>
                <a:spcPts val="1600"/>
              </a:spcBef>
              <a:spcAft>
                <a:spcPts val="0"/>
              </a:spcAft>
              <a:buNone/>
            </a:pPr>
            <a:r>
              <a:rPr lang="en-GB" sz="1100"/>
              <a:t>At first sight, there are two squares that get our attention. The first one refers to the </a:t>
            </a:r>
            <a:r>
              <a:rPr b="1" lang="en-GB" sz="1100"/>
              <a:t>'lot_messaure'</a:t>
            </a:r>
            <a:r>
              <a:rPr lang="en-GB" sz="1100"/>
              <a:t> and </a:t>
            </a:r>
            <a:r>
              <a:rPr b="1" lang="en-GB" sz="1100"/>
              <a:t>'total_area' </a:t>
            </a:r>
            <a:r>
              <a:rPr lang="en-GB" sz="1100"/>
              <a:t>variables, and the second one refers to the </a:t>
            </a:r>
            <a:r>
              <a:rPr b="1" lang="en-GB" sz="1100"/>
              <a:t>'living_measure'</a:t>
            </a:r>
            <a:r>
              <a:rPr lang="en-GB" sz="1100"/>
              <a:t> and </a:t>
            </a:r>
            <a:r>
              <a:rPr b="1" lang="en-GB" sz="1100"/>
              <a:t>'ceil_mesaure' </a:t>
            </a:r>
            <a:r>
              <a:rPr lang="en-GB" sz="1100"/>
              <a:t>variables. Both cases show how significant the correlation is between these variables. Actually, this correlation is so strong that it can indicate a situation of multicollinearity. If we think about these variables, we can conclude that they give almost the same information so multicollinearity really occurs. Heatmaps are great to detect this kind of situations and in problems dominated by feature selection, like ours, they are an essential tool.</a:t>
            </a:r>
            <a:endParaRPr sz="1100"/>
          </a:p>
          <a:p>
            <a:pPr indent="0" lvl="0" marL="0" rtl="0" algn="l">
              <a:spcBef>
                <a:spcPts val="1600"/>
              </a:spcBef>
              <a:spcAft>
                <a:spcPts val="0"/>
              </a:spcAft>
              <a:buNone/>
            </a:pPr>
            <a:r>
              <a:rPr lang="en-GB" sz="1100"/>
              <a:t>Another thing that got our attention was the 'price' correlations. As we got in </a:t>
            </a:r>
            <a:r>
              <a:rPr lang="en-GB" sz="1100"/>
              <a:t>description</a:t>
            </a:r>
            <a:r>
              <a:rPr lang="en-GB" sz="1100"/>
              <a:t>, we can see our well-known 'living_measure', 'Quality', and 'ceil_mesaure' saying a big 'Hi!', but we can also see many other variables that should be taken into account.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Correlation  - VIF</a:t>
            </a:r>
            <a:endParaRPr b="0"/>
          </a:p>
        </p:txBody>
      </p:sp>
      <p:pic>
        <p:nvPicPr>
          <p:cNvPr id="302" name="Google Shape;302;p35"/>
          <p:cNvPicPr preferRelativeResize="0"/>
          <p:nvPr/>
        </p:nvPicPr>
        <p:blipFill>
          <a:blip r:embed="rId3">
            <a:alphaModFix/>
          </a:blip>
          <a:stretch>
            <a:fillRect/>
          </a:stretch>
        </p:blipFill>
        <p:spPr>
          <a:xfrm>
            <a:off x="578800" y="1691850"/>
            <a:ext cx="3627022" cy="3146849"/>
          </a:xfrm>
          <a:prstGeom prst="rect">
            <a:avLst/>
          </a:prstGeom>
          <a:noFill/>
          <a:ln>
            <a:noFill/>
          </a:ln>
        </p:spPr>
      </p:pic>
      <p:sp>
        <p:nvSpPr>
          <p:cNvPr id="303" name="Google Shape;303;p35"/>
          <p:cNvSpPr txBox="1"/>
          <p:nvPr>
            <p:ph idx="1" type="body"/>
          </p:nvPr>
        </p:nvSpPr>
        <p:spPr>
          <a:xfrm>
            <a:off x="3418150" y="2506875"/>
            <a:ext cx="4188300" cy="1697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A VIF of over 10 for some feature indicates that over 90\% of the variance in that feature is explained by the remaining features. Over 100 indicates over 99\%.</a:t>
            </a:r>
            <a:endParaRPr sz="1100"/>
          </a:p>
          <a:p>
            <a:pPr indent="-298450" lvl="0" marL="457200" rtl="0" algn="l">
              <a:spcBef>
                <a:spcPts val="0"/>
              </a:spcBef>
              <a:spcAft>
                <a:spcPts val="0"/>
              </a:spcAft>
              <a:buSzPts val="1100"/>
              <a:buChar char="●"/>
            </a:pPr>
            <a:r>
              <a:rPr lang="en-GB" sz="1100"/>
              <a:t>There are only three Feature whose VIF value is INF ,</a:t>
            </a:r>
            <a:br>
              <a:rPr lang="en-GB" sz="1100"/>
            </a:br>
            <a:r>
              <a:rPr lang="en-GB" sz="1100"/>
              <a:t>So we need to perform a PCA on these three variables.</a:t>
            </a:r>
            <a:endParaRPr sz="1100"/>
          </a:p>
          <a:p>
            <a:pPr indent="0" lvl="0" marL="0" rtl="0" algn="l">
              <a:spcBef>
                <a:spcPts val="1600"/>
              </a:spcBef>
              <a:spcAft>
                <a:spcPts val="160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t>
            </a:r>
            <a:r>
              <a:rPr lang="en-GB"/>
              <a:t>Preprocessing -  Missing Value</a:t>
            </a:r>
            <a:endParaRPr b="0"/>
          </a:p>
        </p:txBody>
      </p:sp>
      <p:sp>
        <p:nvSpPr>
          <p:cNvPr id="309" name="Google Shape;309;p36"/>
          <p:cNvSpPr txBox="1"/>
          <p:nvPr>
            <p:ph idx="1" type="body"/>
          </p:nvPr>
        </p:nvSpPr>
        <p:spPr>
          <a:xfrm>
            <a:off x="492625" y="1486325"/>
            <a:ext cx="8508600" cy="3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Important questions when thinking about missing data:</a:t>
            </a:r>
            <a:endParaRPr sz="1100"/>
          </a:p>
          <a:p>
            <a:pPr indent="-298450" lvl="0" marL="457200" rtl="0" algn="l">
              <a:spcBef>
                <a:spcPts val="0"/>
              </a:spcBef>
              <a:spcAft>
                <a:spcPts val="0"/>
              </a:spcAft>
              <a:buSzPts val="1100"/>
              <a:buChar char="●"/>
            </a:pPr>
            <a:r>
              <a:rPr lang="en-GB" sz="1100"/>
              <a:t>How prevalent is the missing data?</a:t>
            </a:r>
            <a:endParaRPr sz="1100"/>
          </a:p>
          <a:p>
            <a:pPr indent="-298450" lvl="0" marL="457200" rtl="0" algn="l">
              <a:spcBef>
                <a:spcPts val="0"/>
              </a:spcBef>
              <a:spcAft>
                <a:spcPts val="0"/>
              </a:spcAft>
              <a:buSzPts val="1100"/>
              <a:buChar char="●"/>
            </a:pPr>
            <a:r>
              <a:rPr lang="en-GB" sz="1100"/>
              <a:t>Is missing data random or does it have a pattern?</a:t>
            </a:r>
            <a:endParaRPr sz="1100"/>
          </a:p>
          <a:p>
            <a:pPr indent="0" lvl="0" marL="0" rtl="0" algn="l">
              <a:spcBef>
                <a:spcPts val="0"/>
              </a:spcBef>
              <a:spcAft>
                <a:spcPts val="0"/>
              </a:spcAft>
              <a:buNone/>
            </a:pPr>
            <a:r>
              <a:rPr lang="en-GB" sz="1100"/>
              <a:t>The answer to these questions is important for practical reasons because missing data can imply a reduction of the sample size. This can prevent us from proceeding with the analysis. Moreover, from a substantive perspective, we need to ensure that the missing data process is not biased and </a:t>
            </a:r>
            <a:r>
              <a:rPr lang="en-GB" sz="1100"/>
              <a:t>hiding</a:t>
            </a:r>
            <a:r>
              <a:rPr lang="en-GB" sz="1100"/>
              <a:t> an inconvenient truth.</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b="1" lang="en-GB" sz="1100"/>
              <a:t>room_bed</a:t>
            </a:r>
            <a:r>
              <a:rPr lang="en-GB" sz="1100"/>
              <a:t> with 13 zero seems missing value,we can not treat as outlier as it can be </a:t>
            </a:r>
            <a:r>
              <a:rPr lang="en-GB" sz="1100"/>
              <a:t>community</a:t>
            </a:r>
            <a:r>
              <a:rPr lang="en-GB" sz="1100"/>
              <a:t> hall.</a:t>
            </a:r>
            <a:endParaRPr sz="1100"/>
          </a:p>
          <a:p>
            <a:pPr indent="-298450" lvl="0" marL="457200" rtl="0" algn="l">
              <a:spcBef>
                <a:spcPts val="0"/>
              </a:spcBef>
              <a:spcAft>
                <a:spcPts val="0"/>
              </a:spcAft>
              <a:buSzPts val="1100"/>
              <a:buChar char="●"/>
            </a:pPr>
            <a:r>
              <a:rPr b="1" lang="en-GB" sz="1100"/>
              <a:t>room_bath</a:t>
            </a:r>
            <a:r>
              <a:rPr lang="en-GB" sz="1100"/>
              <a:t> is having 10 zero values seems missing value,</a:t>
            </a:r>
            <a:r>
              <a:rPr lang="en-GB" sz="1100"/>
              <a:t>we can not treat as outlier as it can be community hall.</a:t>
            </a:r>
            <a:endParaRPr sz="1100"/>
          </a:p>
          <a:p>
            <a:pPr indent="-298450" lvl="0" marL="457200" rtl="0" algn="l">
              <a:spcBef>
                <a:spcPts val="0"/>
              </a:spcBef>
              <a:spcAft>
                <a:spcPts val="0"/>
              </a:spcAft>
              <a:buSzPts val="1100"/>
              <a:buChar char="●"/>
            </a:pPr>
            <a:r>
              <a:rPr b="1" lang="en-GB" sz="1100"/>
              <a:t>coast</a:t>
            </a:r>
            <a:r>
              <a:rPr lang="en-GB" sz="1100"/>
              <a:t> is having 21450 zero values,but we can not take it as missing value, as there can house without coast facing.</a:t>
            </a:r>
            <a:endParaRPr sz="1100"/>
          </a:p>
          <a:p>
            <a:pPr indent="-298450" lvl="0" marL="457200" rtl="0" algn="l">
              <a:spcBef>
                <a:spcPts val="0"/>
              </a:spcBef>
              <a:spcAft>
                <a:spcPts val="0"/>
              </a:spcAft>
              <a:buSzPts val="1100"/>
              <a:buChar char="●"/>
            </a:pPr>
            <a:r>
              <a:rPr lang="en-GB" sz="1100"/>
              <a:t> </a:t>
            </a:r>
            <a:r>
              <a:rPr b="1" lang="en-GB" sz="1100"/>
              <a:t>sight</a:t>
            </a:r>
            <a:r>
              <a:rPr lang="en-GB" sz="1100"/>
              <a:t> is having 21450 zero values,but we can not take it as missing value, as there can house which are not visited once.</a:t>
            </a:r>
            <a:endParaRPr sz="1100"/>
          </a:p>
          <a:p>
            <a:pPr indent="-298450" lvl="0" marL="457200" rtl="0" algn="l">
              <a:spcBef>
                <a:spcPts val="0"/>
              </a:spcBef>
              <a:spcAft>
                <a:spcPts val="0"/>
              </a:spcAft>
              <a:buSzPts val="1100"/>
              <a:buChar char="●"/>
            </a:pPr>
            <a:r>
              <a:rPr lang="en-GB" sz="1100"/>
              <a:t> </a:t>
            </a:r>
            <a:r>
              <a:rPr b="1" lang="en-GB" sz="1100"/>
              <a:t>basement</a:t>
            </a:r>
            <a:r>
              <a:rPr lang="en-GB" sz="1100"/>
              <a:t> is having 21450 zero values,but we can not take it as missing value,as there can house without basement.Basement in US prefered.</a:t>
            </a:r>
            <a:endParaRPr sz="1100"/>
          </a:p>
          <a:p>
            <a:pPr indent="-298450" lvl="0" marL="457200" rtl="0" algn="l">
              <a:spcBef>
                <a:spcPts val="0"/>
              </a:spcBef>
              <a:spcAft>
                <a:spcPts val="0"/>
              </a:spcAft>
              <a:buSzPts val="1100"/>
              <a:buChar char="●"/>
            </a:pPr>
            <a:r>
              <a:rPr lang="en-GB" sz="1100"/>
              <a:t> </a:t>
            </a:r>
            <a:r>
              <a:rPr b="1" lang="en-GB" sz="1100"/>
              <a:t>yr_renovated</a:t>
            </a:r>
            <a:r>
              <a:rPr lang="en-GB" sz="1100"/>
              <a:t> is having 21450 zero values,but we can not take it as missing value,as there can house which are not enovated once and got soled</a:t>
            </a:r>
            <a:endParaRPr sz="1100"/>
          </a:p>
          <a:p>
            <a:pPr indent="-298450" lvl="0" marL="457200" rtl="0" algn="l">
              <a:spcBef>
                <a:spcPts val="0"/>
              </a:spcBef>
              <a:spcAft>
                <a:spcPts val="0"/>
              </a:spcAft>
              <a:buSzPts val="1100"/>
              <a:buChar char="●"/>
            </a:pPr>
            <a:r>
              <a:rPr lang="en-GB" sz="1100"/>
              <a:t> </a:t>
            </a:r>
            <a:r>
              <a:rPr b="1" lang="en-GB" sz="1100"/>
              <a:t>furnished</a:t>
            </a:r>
            <a:r>
              <a:rPr lang="en-GB" sz="1100"/>
              <a:t> is having 21450 zero values,but we can not take it as missing value,as there can house which are not furnished and got sold.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0" name="Shape 180"/>
        <p:cNvGrpSpPr/>
        <p:nvPr/>
      </p:nvGrpSpPr>
      <p:grpSpPr>
        <a:xfrm>
          <a:off x="0" y="0"/>
          <a:ext cx="0" cy="0"/>
          <a:chOff x="0" y="0"/>
          <a:chExt cx="0" cy="0"/>
        </a:xfrm>
      </p:grpSpPr>
      <p:sp>
        <p:nvSpPr>
          <p:cNvPr id="181" name="Google Shape;181;p19"/>
          <p:cNvSpPr txBox="1"/>
          <p:nvPr>
            <p:ph type="title"/>
          </p:nvPr>
        </p:nvSpPr>
        <p:spPr>
          <a:xfrm>
            <a:off x="10795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182" name="Google Shape;182;p19"/>
          <p:cNvSpPr txBox="1"/>
          <p:nvPr/>
        </p:nvSpPr>
        <p:spPr>
          <a:xfrm>
            <a:off x="10652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rPr>
              <a:t>Overview</a:t>
            </a:r>
            <a:endParaRPr sz="1300">
              <a:solidFill>
                <a:srgbClr val="FFFFFF"/>
              </a:solidFill>
              <a:latin typeface="Raleway"/>
              <a:ea typeface="Raleway"/>
              <a:cs typeface="Raleway"/>
              <a:sym typeface="Raleway"/>
            </a:endParaRPr>
          </a:p>
        </p:txBody>
      </p:sp>
      <p:sp>
        <p:nvSpPr>
          <p:cNvPr id="183" name="Google Shape;183;p19">
            <a:hlinkClick action="ppaction://hlinksldjump" r:id="rId4"/>
          </p:cNvPr>
          <p:cNvSpPr txBox="1"/>
          <p:nvPr/>
        </p:nvSpPr>
        <p:spPr>
          <a:xfrm>
            <a:off x="10652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rPr>
              <a:t>Problems to solve</a:t>
            </a:r>
            <a:endParaRPr sz="1300">
              <a:solidFill>
                <a:srgbClr val="FFFFFF"/>
              </a:solidFill>
              <a:latin typeface="Raleway"/>
              <a:ea typeface="Raleway"/>
              <a:cs typeface="Raleway"/>
              <a:sym typeface="Raleway"/>
            </a:endParaRPr>
          </a:p>
        </p:txBody>
      </p:sp>
      <p:sp>
        <p:nvSpPr>
          <p:cNvPr id="184" name="Google Shape;184;p19"/>
          <p:cNvSpPr txBox="1"/>
          <p:nvPr/>
        </p:nvSpPr>
        <p:spPr>
          <a:xfrm>
            <a:off x="1065238" y="3487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5"/>
              </a:rPr>
              <a:t>Project objective</a:t>
            </a:r>
            <a:endParaRPr sz="1300">
              <a:solidFill>
                <a:srgbClr val="FFFFFF"/>
              </a:solidFill>
              <a:latin typeface="Raleway"/>
              <a:ea typeface="Raleway"/>
              <a:cs typeface="Raleway"/>
              <a:sym typeface="Raleway"/>
            </a:endParaRPr>
          </a:p>
        </p:txBody>
      </p:sp>
      <p:sp>
        <p:nvSpPr>
          <p:cNvPr id="185" name="Google Shape;185;p19">
            <a:hlinkClick action="ppaction://hlinksldjump" r:id="rId6"/>
          </p:cNvPr>
          <p:cNvSpPr txBox="1"/>
          <p:nvPr/>
        </p:nvSpPr>
        <p:spPr>
          <a:xfrm>
            <a:off x="32198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 Requirement</a:t>
            </a:r>
            <a:endParaRPr sz="1300">
              <a:solidFill>
                <a:srgbClr val="FFFFFF"/>
              </a:solidFill>
              <a:latin typeface="Raleway"/>
              <a:ea typeface="Raleway"/>
              <a:cs typeface="Raleway"/>
              <a:sym typeface="Raleway"/>
            </a:endParaRPr>
          </a:p>
        </p:txBody>
      </p:sp>
      <p:sp>
        <p:nvSpPr>
          <p:cNvPr id="186" name="Google Shape;186;p19"/>
          <p:cNvSpPr txBox="1"/>
          <p:nvPr/>
        </p:nvSpPr>
        <p:spPr>
          <a:xfrm>
            <a:off x="1057132" y="3085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7"/>
              </a:rPr>
              <a:t>Target audience</a:t>
            </a:r>
            <a:endParaRPr sz="1300">
              <a:solidFill>
                <a:srgbClr val="FFFFFF"/>
              </a:solidFill>
              <a:latin typeface="Raleway"/>
              <a:ea typeface="Raleway"/>
              <a:cs typeface="Raleway"/>
              <a:sym typeface="Raleway"/>
            </a:endParaRPr>
          </a:p>
        </p:txBody>
      </p:sp>
      <p:sp>
        <p:nvSpPr>
          <p:cNvPr id="187" name="Google Shape;187;p19">
            <a:hlinkClick action="ppaction://hlinksldjump" r:id="rId8"/>
          </p:cNvPr>
          <p:cNvSpPr txBox="1"/>
          <p:nvPr/>
        </p:nvSpPr>
        <p:spPr>
          <a:xfrm>
            <a:off x="5306319" y="2303225"/>
            <a:ext cx="2013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 Preprocessing</a:t>
            </a:r>
            <a:endParaRPr sz="1300">
              <a:solidFill>
                <a:srgbClr val="FFFFFF"/>
              </a:solidFill>
              <a:latin typeface="Raleway"/>
              <a:ea typeface="Raleway"/>
              <a:cs typeface="Raleway"/>
              <a:sym typeface="Raleway"/>
            </a:endParaRPr>
          </a:p>
        </p:txBody>
      </p:sp>
      <p:sp>
        <p:nvSpPr>
          <p:cNvPr id="188" name="Google Shape;188;p19"/>
          <p:cNvSpPr txBox="1"/>
          <p:nvPr/>
        </p:nvSpPr>
        <p:spPr>
          <a:xfrm>
            <a:off x="3191597" y="3981705"/>
            <a:ext cx="1698000" cy="59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uFill>
                  <a:noFill/>
                </a:uFill>
                <a:latin typeface="Raleway"/>
                <a:ea typeface="Raleway"/>
                <a:cs typeface="Raleway"/>
                <a:sym typeface="Raleway"/>
                <a:hlinkClick action="ppaction://hlinksldjump" r:id="rId9"/>
              </a:rPr>
              <a:t>Team</a:t>
            </a:r>
            <a:endParaRPr sz="1800">
              <a:solidFill>
                <a:srgbClr val="FFFFFF"/>
              </a:solidFill>
              <a:latin typeface="Raleway"/>
              <a:ea typeface="Raleway"/>
              <a:cs typeface="Raleway"/>
              <a:sym typeface="Raleway"/>
            </a:endParaRPr>
          </a:p>
        </p:txBody>
      </p:sp>
      <p:sp>
        <p:nvSpPr>
          <p:cNvPr id="189" name="Google Shape;189;p19">
            <a:hlinkClick action="ppaction://hlinksldjump" r:id="rId10"/>
          </p:cNvPr>
          <p:cNvSpPr txBox="1"/>
          <p:nvPr/>
        </p:nvSpPr>
        <p:spPr>
          <a:xfrm>
            <a:off x="3219832" y="2684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 Description</a:t>
            </a:r>
            <a:endParaRPr sz="1300">
              <a:solidFill>
                <a:srgbClr val="FFFFFF"/>
              </a:solidFill>
              <a:latin typeface="Raleway"/>
              <a:ea typeface="Raleway"/>
              <a:cs typeface="Raleway"/>
              <a:sym typeface="Raleway"/>
            </a:endParaRPr>
          </a:p>
        </p:txBody>
      </p:sp>
      <p:sp>
        <p:nvSpPr>
          <p:cNvPr id="190" name="Google Shape;190;p19">
            <a:hlinkClick action="ppaction://hlinksldjump" r:id="rId11"/>
          </p:cNvPr>
          <p:cNvSpPr txBox="1"/>
          <p:nvPr/>
        </p:nvSpPr>
        <p:spPr>
          <a:xfrm>
            <a:off x="3219825" y="3065225"/>
            <a:ext cx="16347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Hypothesis </a:t>
            </a:r>
            <a:endParaRPr sz="1300">
              <a:solidFill>
                <a:srgbClr val="FFFFFF"/>
              </a:solidFill>
              <a:latin typeface="Raleway"/>
              <a:ea typeface="Raleway"/>
              <a:cs typeface="Raleway"/>
              <a:sym typeface="Raleway"/>
            </a:endParaRPr>
          </a:p>
        </p:txBody>
      </p:sp>
      <p:sp>
        <p:nvSpPr>
          <p:cNvPr id="191" name="Google Shape;191;p19">
            <a:hlinkClick action="ppaction://hlinksldjump" r:id="rId12"/>
          </p:cNvPr>
          <p:cNvSpPr txBox="1"/>
          <p:nvPr/>
        </p:nvSpPr>
        <p:spPr>
          <a:xfrm>
            <a:off x="3219832" y="3446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 Correlation</a:t>
            </a:r>
            <a:endParaRPr sz="1300">
              <a:solidFill>
                <a:srgbClr val="FFFFFF"/>
              </a:solidFill>
              <a:latin typeface="Raleway"/>
              <a:ea typeface="Raleway"/>
              <a:cs typeface="Raleway"/>
              <a:sym typeface="Raleway"/>
            </a:endParaRPr>
          </a:p>
        </p:txBody>
      </p:sp>
      <p:sp>
        <p:nvSpPr>
          <p:cNvPr id="192" name="Google Shape;192;p19">
            <a:hlinkClick action="ppaction://hlinksldjump" r:id="rId13"/>
          </p:cNvPr>
          <p:cNvSpPr txBox="1"/>
          <p:nvPr/>
        </p:nvSpPr>
        <p:spPr>
          <a:xfrm>
            <a:off x="5325196" y="2684225"/>
            <a:ext cx="1698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Building Brain</a:t>
            </a:r>
            <a:endParaRPr sz="1300">
              <a:solidFill>
                <a:srgbClr val="FFFFFF"/>
              </a:solidFill>
              <a:latin typeface="Raleway"/>
              <a:ea typeface="Raleway"/>
              <a:cs typeface="Raleway"/>
              <a:sym typeface="Raleway"/>
            </a:endParaRPr>
          </a:p>
        </p:txBody>
      </p:sp>
      <p:sp>
        <p:nvSpPr>
          <p:cNvPr id="193" name="Google Shape;193;p19">
            <a:hlinkClick action="ppaction://hlinksldjump" r:id="rId14"/>
          </p:cNvPr>
          <p:cNvSpPr txBox="1"/>
          <p:nvPr/>
        </p:nvSpPr>
        <p:spPr>
          <a:xfrm>
            <a:off x="5325196" y="3058175"/>
            <a:ext cx="1698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Training</a:t>
            </a:r>
            <a:r>
              <a:rPr lang="en-GB" sz="1300">
                <a:solidFill>
                  <a:srgbClr val="FFFFFF"/>
                </a:solidFill>
                <a:latin typeface="Raleway"/>
                <a:ea typeface="Raleway"/>
                <a:cs typeface="Raleway"/>
                <a:sym typeface="Raleway"/>
              </a:rPr>
              <a:t> Brain</a:t>
            </a:r>
            <a:endParaRPr sz="1300">
              <a:solidFill>
                <a:srgbClr val="FFFFFF"/>
              </a:solidFill>
              <a:latin typeface="Raleway"/>
              <a:ea typeface="Raleway"/>
              <a:cs typeface="Raleway"/>
              <a:sym typeface="Raleway"/>
            </a:endParaRPr>
          </a:p>
        </p:txBody>
      </p:sp>
      <p:sp>
        <p:nvSpPr>
          <p:cNvPr id="194" name="Google Shape;194;p19">
            <a:hlinkClick action="ppaction://hlinksldjump" r:id="rId15"/>
          </p:cNvPr>
          <p:cNvSpPr txBox="1"/>
          <p:nvPr/>
        </p:nvSpPr>
        <p:spPr>
          <a:xfrm>
            <a:off x="5325210" y="3415794"/>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Conclusion</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7"/>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 - Outlier</a:t>
            </a:r>
            <a:endParaRPr b="0"/>
          </a:p>
        </p:txBody>
      </p:sp>
      <p:sp>
        <p:nvSpPr>
          <p:cNvPr id="315" name="Google Shape;315;p37"/>
          <p:cNvSpPr txBox="1"/>
          <p:nvPr>
            <p:ph idx="1" type="body"/>
          </p:nvPr>
        </p:nvSpPr>
        <p:spPr>
          <a:xfrm>
            <a:off x="492625" y="1562525"/>
            <a:ext cx="82941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We ran outlier check and found that below attributes contain high number of outlier.</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graphicFrame>
        <p:nvGraphicFramePr>
          <p:cNvPr id="316" name="Google Shape;316;p37"/>
          <p:cNvGraphicFramePr/>
          <p:nvPr/>
        </p:nvGraphicFramePr>
        <p:xfrm>
          <a:off x="2552700" y="2368675"/>
          <a:ext cx="3000000" cy="3000000"/>
        </p:xfrm>
        <a:graphic>
          <a:graphicData uri="http://schemas.openxmlformats.org/drawingml/2006/table">
            <a:tbl>
              <a:tblPr>
                <a:noFill/>
                <a:tableStyleId>{4E7F5957-DB22-43A9-A83B-BED21BBCD4D9}</a:tableStyleId>
              </a:tblPr>
              <a:tblGrid>
                <a:gridCol w="1608950"/>
                <a:gridCol w="1608950"/>
              </a:tblGrid>
              <a:tr h="351050">
                <a:tc>
                  <a:txBody>
                    <a:bodyPr/>
                    <a:lstStyle/>
                    <a:p>
                      <a:pPr indent="0" lvl="0" marL="0" rtl="0" algn="l">
                        <a:spcBef>
                          <a:spcPts val="0"/>
                        </a:spcBef>
                        <a:spcAft>
                          <a:spcPts val="0"/>
                        </a:spcAft>
                        <a:buNone/>
                      </a:pPr>
                      <a:r>
                        <a:rPr lang="en-GB"/>
                        <a:t>Attribute</a:t>
                      </a:r>
                      <a:endParaRPr/>
                    </a:p>
                  </a:txBody>
                  <a:tcPr marT="91425" marB="91425" marR="91425" marL="91425">
                    <a:solidFill>
                      <a:srgbClr val="00FFFF"/>
                    </a:solidFill>
                  </a:tcPr>
                </a:tc>
                <a:tc>
                  <a:txBody>
                    <a:bodyPr/>
                    <a:lstStyle/>
                    <a:p>
                      <a:pPr indent="0" lvl="0" marL="0" rtl="0" algn="l">
                        <a:spcBef>
                          <a:spcPts val="0"/>
                        </a:spcBef>
                        <a:spcAft>
                          <a:spcPts val="0"/>
                        </a:spcAft>
                        <a:buNone/>
                      </a:pPr>
                      <a:r>
                        <a:rPr lang="en-GB"/>
                        <a:t>No of Outlier</a:t>
                      </a:r>
                      <a:endParaRPr/>
                    </a:p>
                  </a:txBody>
                  <a:tcPr marT="91425" marB="91425" marR="91425" marL="91425">
                    <a:solidFill>
                      <a:srgbClr val="00FFFF"/>
                    </a:solidFill>
                  </a:tcPr>
                </a:tc>
              </a:tr>
              <a:tr h="328625">
                <a:tc>
                  <a:txBody>
                    <a:bodyPr/>
                    <a:lstStyle/>
                    <a:p>
                      <a:pPr indent="0" lvl="0" marL="0" rtl="0" algn="l">
                        <a:lnSpc>
                          <a:spcPct val="115000"/>
                        </a:lnSpc>
                        <a:spcBef>
                          <a:spcPts val="0"/>
                        </a:spcBef>
                        <a:spcAft>
                          <a:spcPts val="0"/>
                        </a:spcAft>
                        <a:buNone/>
                      </a:pPr>
                      <a:r>
                        <a:rPr lang="en-GB" sz="1050"/>
                        <a:t>lot_measure</a:t>
                      </a:r>
                      <a:endParaRPr/>
                    </a:p>
                  </a:txBody>
                  <a:tcPr marT="91425" marB="91425" marR="91425" marL="91425"/>
                </a:tc>
                <a:tc>
                  <a:txBody>
                    <a:bodyPr/>
                    <a:lstStyle/>
                    <a:p>
                      <a:pPr indent="0" lvl="0" marL="0" rtl="0" algn="l">
                        <a:lnSpc>
                          <a:spcPct val="115000"/>
                        </a:lnSpc>
                        <a:spcBef>
                          <a:spcPts val="0"/>
                        </a:spcBef>
                        <a:spcAft>
                          <a:spcPts val="0"/>
                        </a:spcAft>
                        <a:buNone/>
                      </a:pPr>
                      <a:r>
                        <a:rPr lang="en-GB" sz="1050"/>
                        <a:t>2425</a:t>
                      </a:r>
                      <a:endParaRPr/>
                    </a:p>
                  </a:txBody>
                  <a:tcPr marT="91425" marB="91425" marR="91425" marL="91425"/>
                </a:tc>
              </a:tr>
              <a:tr h="325475">
                <a:tc>
                  <a:txBody>
                    <a:bodyPr/>
                    <a:lstStyle/>
                    <a:p>
                      <a:pPr indent="0" lvl="0" marL="0" rtl="0" algn="l">
                        <a:lnSpc>
                          <a:spcPct val="115000"/>
                        </a:lnSpc>
                        <a:spcBef>
                          <a:spcPts val="0"/>
                        </a:spcBef>
                        <a:spcAft>
                          <a:spcPts val="0"/>
                        </a:spcAft>
                        <a:buNone/>
                      </a:pPr>
                      <a:r>
                        <a:rPr lang="en-GB" sz="1050"/>
                        <a:t>lot_measure15</a:t>
                      </a:r>
                      <a:endParaRPr/>
                    </a:p>
                  </a:txBody>
                  <a:tcPr marT="91425" marB="91425" marR="91425" marL="91425"/>
                </a:tc>
                <a:tc>
                  <a:txBody>
                    <a:bodyPr/>
                    <a:lstStyle/>
                    <a:p>
                      <a:pPr indent="0" lvl="0" marL="0" rtl="0" algn="l">
                        <a:lnSpc>
                          <a:spcPct val="115000"/>
                        </a:lnSpc>
                        <a:spcBef>
                          <a:spcPts val="0"/>
                        </a:spcBef>
                        <a:spcAft>
                          <a:spcPts val="0"/>
                        </a:spcAft>
                        <a:buNone/>
                      </a:pPr>
                      <a:r>
                        <a:rPr lang="en-GB" sz="1050"/>
                        <a:t>2194</a:t>
                      </a:r>
                      <a:endParaRPr/>
                    </a:p>
                  </a:txBody>
                  <a:tcPr marT="91425" marB="91425" marR="91425" marL="91425"/>
                </a:tc>
              </a:tr>
              <a:tr h="325475">
                <a:tc>
                  <a:txBody>
                    <a:bodyPr/>
                    <a:lstStyle/>
                    <a:p>
                      <a:pPr indent="0" lvl="0" marL="0" rtl="0" algn="l">
                        <a:lnSpc>
                          <a:spcPct val="115000"/>
                        </a:lnSpc>
                        <a:spcBef>
                          <a:spcPts val="0"/>
                        </a:spcBef>
                        <a:spcAft>
                          <a:spcPts val="0"/>
                        </a:spcAft>
                        <a:buNone/>
                      </a:pPr>
                      <a:r>
                        <a:rPr lang="en-GB" sz="1050"/>
                        <a:t>total_area</a:t>
                      </a:r>
                      <a:endParaRPr/>
                    </a:p>
                  </a:txBody>
                  <a:tcPr marT="91425" marB="91425" marR="91425" marL="91425"/>
                </a:tc>
                <a:tc>
                  <a:txBody>
                    <a:bodyPr/>
                    <a:lstStyle/>
                    <a:p>
                      <a:pPr indent="0" lvl="0" marL="0" rtl="0" algn="l">
                        <a:lnSpc>
                          <a:spcPct val="115000"/>
                        </a:lnSpc>
                        <a:spcBef>
                          <a:spcPts val="0"/>
                        </a:spcBef>
                        <a:spcAft>
                          <a:spcPts val="0"/>
                        </a:spcAft>
                        <a:buNone/>
                      </a:pPr>
                      <a:r>
                        <a:rPr lang="en-GB" sz="1050"/>
                        <a:t>2419</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 - Outlier Analysis</a:t>
            </a:r>
            <a:endParaRPr b="0"/>
          </a:p>
        </p:txBody>
      </p:sp>
      <p:pic>
        <p:nvPicPr>
          <p:cNvPr id="322" name="Google Shape;322;p38"/>
          <p:cNvPicPr preferRelativeResize="0"/>
          <p:nvPr/>
        </p:nvPicPr>
        <p:blipFill>
          <a:blip r:embed="rId3">
            <a:alphaModFix/>
          </a:blip>
          <a:stretch>
            <a:fillRect/>
          </a:stretch>
        </p:blipFill>
        <p:spPr>
          <a:xfrm>
            <a:off x="457200" y="1539450"/>
            <a:ext cx="4464425" cy="2728725"/>
          </a:xfrm>
          <a:prstGeom prst="rect">
            <a:avLst/>
          </a:prstGeom>
          <a:noFill/>
          <a:ln>
            <a:noFill/>
          </a:ln>
        </p:spPr>
      </p:pic>
      <p:pic>
        <p:nvPicPr>
          <p:cNvPr id="323" name="Google Shape;323;p38"/>
          <p:cNvPicPr preferRelativeResize="0"/>
          <p:nvPr/>
        </p:nvPicPr>
        <p:blipFill>
          <a:blip r:embed="rId4">
            <a:alphaModFix/>
          </a:blip>
          <a:stretch>
            <a:fillRect/>
          </a:stretch>
        </p:blipFill>
        <p:spPr>
          <a:xfrm>
            <a:off x="4845425" y="1544350"/>
            <a:ext cx="4222375" cy="2595725"/>
          </a:xfrm>
          <a:prstGeom prst="rect">
            <a:avLst/>
          </a:prstGeom>
          <a:noFill/>
          <a:ln>
            <a:noFill/>
          </a:ln>
        </p:spPr>
      </p:pic>
      <p:sp>
        <p:nvSpPr>
          <p:cNvPr id="324" name="Google Shape;324;p38"/>
          <p:cNvSpPr txBox="1"/>
          <p:nvPr>
            <p:ph idx="1" type="body"/>
          </p:nvPr>
        </p:nvSpPr>
        <p:spPr>
          <a:xfrm>
            <a:off x="492625" y="4381925"/>
            <a:ext cx="8508600" cy="9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one value with bigger </a:t>
            </a:r>
            <a:r>
              <a:rPr b="1" lang="en-GB" sz="1100"/>
              <a:t>'lot_measure'</a:t>
            </a:r>
            <a:r>
              <a:rPr lang="en-GB" sz="1100"/>
              <a:t> seem strange and it is not following the crowd. We can speculate why this is happening. Maybe they refer to old house and that could explain the low price. Therefore, we'll not define them as outliers.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9"/>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 - Outlier Analysis</a:t>
            </a:r>
            <a:endParaRPr b="0"/>
          </a:p>
        </p:txBody>
      </p:sp>
      <p:pic>
        <p:nvPicPr>
          <p:cNvPr id="330" name="Google Shape;330;p39"/>
          <p:cNvPicPr preferRelativeResize="0"/>
          <p:nvPr/>
        </p:nvPicPr>
        <p:blipFill>
          <a:blip r:embed="rId3">
            <a:alphaModFix/>
          </a:blip>
          <a:stretch>
            <a:fillRect/>
          </a:stretch>
        </p:blipFill>
        <p:spPr>
          <a:xfrm>
            <a:off x="612450" y="1559450"/>
            <a:ext cx="3706076" cy="2794700"/>
          </a:xfrm>
          <a:prstGeom prst="rect">
            <a:avLst/>
          </a:prstGeom>
          <a:noFill/>
          <a:ln>
            <a:noFill/>
          </a:ln>
        </p:spPr>
      </p:pic>
      <p:pic>
        <p:nvPicPr>
          <p:cNvPr id="331" name="Google Shape;331;p39"/>
          <p:cNvPicPr preferRelativeResize="0"/>
          <p:nvPr/>
        </p:nvPicPr>
        <p:blipFill>
          <a:blip r:embed="rId4">
            <a:alphaModFix/>
          </a:blip>
          <a:stretch>
            <a:fillRect/>
          </a:stretch>
        </p:blipFill>
        <p:spPr>
          <a:xfrm>
            <a:off x="4866625" y="1559450"/>
            <a:ext cx="3825846" cy="2794700"/>
          </a:xfrm>
          <a:prstGeom prst="rect">
            <a:avLst/>
          </a:prstGeom>
          <a:noFill/>
          <a:ln>
            <a:noFill/>
          </a:ln>
        </p:spPr>
      </p:pic>
      <p:sp>
        <p:nvSpPr>
          <p:cNvPr id="332" name="Google Shape;332;p39"/>
          <p:cNvSpPr txBox="1"/>
          <p:nvPr>
            <p:ph idx="1" type="body"/>
          </p:nvPr>
        </p:nvSpPr>
        <p:spPr>
          <a:xfrm>
            <a:off x="492625" y="4381925"/>
            <a:ext cx="8508600" cy="9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one value with bigger </a:t>
            </a:r>
            <a:r>
              <a:rPr b="1" lang="en-GB" sz="1100"/>
              <a:t>'lot_measure15'</a:t>
            </a:r>
            <a:r>
              <a:rPr lang="en-GB" sz="1100"/>
              <a:t> seem strange and it is not following the crowd. We can speculate why this is happening. Maybe they refer to old house and that could explain the low price. Therefore, we'll not define them as outliers.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 - Outlier Analysis</a:t>
            </a:r>
            <a:endParaRPr b="0"/>
          </a:p>
        </p:txBody>
      </p:sp>
      <p:pic>
        <p:nvPicPr>
          <p:cNvPr id="338" name="Google Shape;338;p40"/>
          <p:cNvPicPr preferRelativeResize="0"/>
          <p:nvPr/>
        </p:nvPicPr>
        <p:blipFill>
          <a:blip r:embed="rId3">
            <a:alphaModFix/>
          </a:blip>
          <a:stretch>
            <a:fillRect/>
          </a:stretch>
        </p:blipFill>
        <p:spPr>
          <a:xfrm>
            <a:off x="481825" y="1539450"/>
            <a:ext cx="3709175" cy="2794950"/>
          </a:xfrm>
          <a:prstGeom prst="rect">
            <a:avLst/>
          </a:prstGeom>
          <a:noFill/>
          <a:ln>
            <a:noFill/>
          </a:ln>
        </p:spPr>
      </p:pic>
      <p:pic>
        <p:nvPicPr>
          <p:cNvPr id="339" name="Google Shape;339;p40"/>
          <p:cNvPicPr preferRelativeResize="0"/>
          <p:nvPr/>
        </p:nvPicPr>
        <p:blipFill>
          <a:blip r:embed="rId4">
            <a:alphaModFix/>
          </a:blip>
          <a:stretch>
            <a:fillRect/>
          </a:stretch>
        </p:blipFill>
        <p:spPr>
          <a:xfrm>
            <a:off x="4741450" y="1576050"/>
            <a:ext cx="4019313" cy="2758350"/>
          </a:xfrm>
          <a:prstGeom prst="rect">
            <a:avLst/>
          </a:prstGeom>
          <a:noFill/>
          <a:ln>
            <a:noFill/>
          </a:ln>
        </p:spPr>
      </p:pic>
      <p:sp>
        <p:nvSpPr>
          <p:cNvPr id="340" name="Google Shape;340;p40"/>
          <p:cNvSpPr txBox="1"/>
          <p:nvPr>
            <p:ph idx="1" type="body"/>
          </p:nvPr>
        </p:nvSpPr>
        <p:spPr>
          <a:xfrm>
            <a:off x="492625" y="4381925"/>
            <a:ext cx="8508600" cy="9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one value with bigger </a:t>
            </a:r>
            <a:r>
              <a:rPr b="1" lang="en-GB" sz="1100"/>
              <a:t>'total_area'</a:t>
            </a:r>
            <a:r>
              <a:rPr lang="en-GB" sz="1100"/>
              <a:t> seem strange and it is not following the crowd. We can speculate why this is happening. Maybe they refer to old house and that could explain the low price. Therefore, we'll not define them as outliers.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1"/>
          <p:cNvSpPr txBox="1"/>
          <p:nvPr>
            <p:ph type="title"/>
          </p:nvPr>
        </p:nvSpPr>
        <p:spPr>
          <a:xfrm>
            <a:off x="501400" y="1013850"/>
            <a:ext cx="78792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 - Normalisation/</a:t>
            </a:r>
            <a:r>
              <a:rPr lang="en-GB"/>
              <a:t>Scaling</a:t>
            </a:r>
            <a:endParaRPr b="0"/>
          </a:p>
        </p:txBody>
      </p:sp>
      <p:pic>
        <p:nvPicPr>
          <p:cNvPr id="346" name="Google Shape;346;p41"/>
          <p:cNvPicPr preferRelativeResize="0"/>
          <p:nvPr/>
        </p:nvPicPr>
        <p:blipFill>
          <a:blip r:embed="rId3">
            <a:alphaModFix/>
          </a:blip>
          <a:stretch>
            <a:fillRect/>
          </a:stretch>
        </p:blipFill>
        <p:spPr>
          <a:xfrm>
            <a:off x="4156675" y="1691850"/>
            <a:ext cx="4350059" cy="3146851"/>
          </a:xfrm>
          <a:prstGeom prst="rect">
            <a:avLst/>
          </a:prstGeom>
          <a:noFill/>
          <a:ln>
            <a:noFill/>
          </a:ln>
        </p:spPr>
      </p:pic>
      <p:sp>
        <p:nvSpPr>
          <p:cNvPr id="347" name="Google Shape;347;p41"/>
          <p:cNvSpPr txBox="1"/>
          <p:nvPr/>
        </p:nvSpPr>
        <p:spPr>
          <a:xfrm>
            <a:off x="609600" y="2667000"/>
            <a:ext cx="3439800" cy="7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chemeClr val="accent1"/>
                </a:solidFill>
                <a:latin typeface="Lato"/>
                <a:ea typeface="Lato"/>
                <a:cs typeface="Lato"/>
                <a:sym typeface="Lato"/>
              </a:rPr>
              <a:t>As we know normalisation is required for model,we performed transformation using log to bring distribution in normalise state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501400" y="10138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 - Feature Engineering</a:t>
            </a:r>
            <a:endParaRPr b="0"/>
          </a:p>
        </p:txBody>
      </p:sp>
      <p:sp>
        <p:nvSpPr>
          <p:cNvPr id="353" name="Google Shape;353;p42"/>
          <p:cNvSpPr txBox="1"/>
          <p:nvPr>
            <p:ph idx="1" type="body"/>
          </p:nvPr>
        </p:nvSpPr>
        <p:spPr>
          <a:xfrm>
            <a:off x="492625" y="1410125"/>
            <a:ext cx="3888900" cy="3350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During feature analysis we found that </a:t>
            </a:r>
            <a:r>
              <a:rPr b="1" lang="en-GB" sz="1100"/>
              <a:t>lat</a:t>
            </a:r>
            <a:r>
              <a:rPr lang="en-GB" sz="1100"/>
              <a:t> is having good relation with price and having 2 to 3 gusians. We know that house value varies with respect to  location,s</a:t>
            </a:r>
            <a:r>
              <a:rPr lang="en-GB" sz="1100"/>
              <a:t>o we decided to create binned/grouped on this attributes.</a:t>
            </a:r>
            <a:endParaRPr sz="1100"/>
          </a:p>
          <a:p>
            <a:pPr indent="-298450" lvl="0" marL="457200" rtl="0" algn="l">
              <a:spcBef>
                <a:spcPts val="0"/>
              </a:spcBef>
              <a:spcAft>
                <a:spcPts val="0"/>
              </a:spcAft>
              <a:buSzPts val="1100"/>
              <a:buChar char="●"/>
            </a:pPr>
            <a:r>
              <a:rPr lang="en-GB" sz="1100"/>
              <a:t>We choose not to use </a:t>
            </a:r>
            <a:r>
              <a:rPr b="1" lang="en-GB" sz="1100"/>
              <a:t>zipcode</a:t>
            </a:r>
            <a:r>
              <a:rPr lang="en-GB" sz="1100"/>
              <a:t>, </a:t>
            </a:r>
            <a:r>
              <a:rPr b="1" lang="en-GB" sz="1100"/>
              <a:t>dayhours</a:t>
            </a:r>
            <a:r>
              <a:rPr lang="en-GB" sz="1100"/>
              <a:t> and </a:t>
            </a:r>
            <a:r>
              <a:rPr b="1" lang="en-GB" sz="1100"/>
              <a:t>total_area</a:t>
            </a:r>
            <a:r>
              <a:rPr lang="en-GB" sz="1100"/>
              <a:t> as there are other variables which are giving same information.</a:t>
            </a:r>
            <a:endParaRPr sz="1100"/>
          </a:p>
          <a:p>
            <a:pPr indent="-298450" lvl="0" marL="457200" rtl="0" algn="l">
              <a:spcBef>
                <a:spcPts val="0"/>
              </a:spcBef>
              <a:spcAft>
                <a:spcPts val="0"/>
              </a:spcAft>
              <a:buSzPts val="1100"/>
              <a:buChar char="●"/>
            </a:pPr>
            <a:r>
              <a:rPr lang="en-GB" sz="1100"/>
              <a:t>We also removed </a:t>
            </a:r>
            <a:r>
              <a:rPr b="1" lang="en-GB" sz="1100"/>
              <a:t>cid</a:t>
            </a:r>
            <a:r>
              <a:rPr lang="en-GB" sz="1100"/>
              <a:t> because it was just an id attribute.</a:t>
            </a:r>
            <a:endParaRPr sz="1100"/>
          </a:p>
          <a:p>
            <a:pPr indent="-298450" lvl="0" marL="457200" rtl="0" algn="l">
              <a:spcBef>
                <a:spcPts val="0"/>
              </a:spcBef>
              <a:spcAft>
                <a:spcPts val="0"/>
              </a:spcAft>
              <a:buSzPts val="1100"/>
              <a:buChar char="●"/>
            </a:pPr>
            <a:r>
              <a:rPr lang="en-GB" sz="1100"/>
              <a:t>We performed feature selection by looking at the correlation percentage with each attributes with price.</a:t>
            </a:r>
            <a:endParaRPr sz="1100"/>
          </a:p>
          <a:p>
            <a:pPr indent="-298450" lvl="0" marL="457200" rtl="0" algn="l">
              <a:spcBef>
                <a:spcPts val="0"/>
              </a:spcBef>
              <a:spcAft>
                <a:spcPts val="0"/>
              </a:spcAft>
              <a:buSzPts val="1100"/>
              <a:buChar char="●"/>
            </a:pPr>
            <a:r>
              <a:rPr lang="en-GB" sz="1100"/>
              <a:t>We performed PCA on highly correlated variables,but there were no improvement on model performance. </a:t>
            </a:r>
            <a:endParaRPr sz="1100"/>
          </a:p>
          <a:p>
            <a:pPr indent="-298450" lvl="0" marL="457200" rtl="0" algn="l">
              <a:spcBef>
                <a:spcPts val="0"/>
              </a:spcBef>
              <a:spcAft>
                <a:spcPts val="0"/>
              </a:spcAft>
              <a:buSzPts val="1100"/>
              <a:buChar char="●"/>
            </a:pPr>
            <a:r>
              <a:rPr lang="en-GB" sz="1100"/>
              <a:t>We have chosen room_bath to grouped/binned and found accuracy got increased.Will evaluate further in next milestone.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pic>
        <p:nvPicPr>
          <p:cNvPr id="354" name="Google Shape;354;p42"/>
          <p:cNvPicPr preferRelativeResize="0"/>
          <p:nvPr/>
        </p:nvPicPr>
        <p:blipFill>
          <a:blip r:embed="rId3">
            <a:alphaModFix/>
          </a:blip>
          <a:stretch>
            <a:fillRect/>
          </a:stretch>
        </p:blipFill>
        <p:spPr>
          <a:xfrm>
            <a:off x="4572000" y="1664450"/>
            <a:ext cx="2423425" cy="3146850"/>
          </a:xfrm>
          <a:prstGeom prst="rect">
            <a:avLst/>
          </a:prstGeom>
          <a:noFill/>
          <a:ln>
            <a:noFill/>
          </a:ln>
        </p:spPr>
      </p:pic>
      <p:pic>
        <p:nvPicPr>
          <p:cNvPr id="355" name="Google Shape;355;p42"/>
          <p:cNvPicPr preferRelativeResize="0"/>
          <p:nvPr/>
        </p:nvPicPr>
        <p:blipFill>
          <a:blip r:embed="rId4">
            <a:alphaModFix/>
          </a:blip>
          <a:stretch>
            <a:fillRect/>
          </a:stretch>
        </p:blipFill>
        <p:spPr>
          <a:xfrm>
            <a:off x="7236250" y="3188175"/>
            <a:ext cx="1905000" cy="1352550"/>
          </a:xfrm>
          <a:prstGeom prst="rect">
            <a:avLst/>
          </a:prstGeom>
          <a:noFill/>
          <a:ln>
            <a:noFill/>
          </a:ln>
        </p:spPr>
      </p:pic>
      <p:pic>
        <p:nvPicPr>
          <p:cNvPr id="356" name="Google Shape;356;p42"/>
          <p:cNvPicPr preferRelativeResize="0"/>
          <p:nvPr/>
        </p:nvPicPr>
        <p:blipFill>
          <a:blip r:embed="rId5">
            <a:alphaModFix/>
          </a:blip>
          <a:stretch>
            <a:fillRect/>
          </a:stretch>
        </p:blipFill>
        <p:spPr>
          <a:xfrm>
            <a:off x="7160050" y="1664450"/>
            <a:ext cx="1905000" cy="1409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501400" y="10138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Preprocessing - Feature Engineering</a:t>
            </a:r>
            <a:endParaRPr b="0"/>
          </a:p>
        </p:txBody>
      </p:sp>
      <p:sp>
        <p:nvSpPr>
          <p:cNvPr id="362" name="Google Shape;362;p43"/>
          <p:cNvSpPr txBox="1"/>
          <p:nvPr>
            <p:ph idx="1" type="body"/>
          </p:nvPr>
        </p:nvSpPr>
        <p:spPr>
          <a:xfrm>
            <a:off x="234100" y="1562525"/>
            <a:ext cx="38889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Below 6 latitude values cover different  locations</a:t>
            </a:r>
            <a:endParaRPr sz="1100"/>
          </a:p>
          <a:p>
            <a:pPr indent="0" lvl="0" marL="0" rtl="0" algn="l">
              <a:spcBef>
                <a:spcPts val="0"/>
              </a:spcBef>
              <a:spcAft>
                <a:spcPts val="0"/>
              </a:spcAft>
              <a:buNone/>
            </a:pPr>
            <a:r>
              <a:rPr lang="en-GB" sz="1100"/>
              <a:t>in Seattle and is very important feature.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pic>
        <p:nvPicPr>
          <p:cNvPr id="363" name="Google Shape;363;p43"/>
          <p:cNvPicPr preferRelativeResize="0"/>
          <p:nvPr/>
        </p:nvPicPr>
        <p:blipFill>
          <a:blip r:embed="rId3">
            <a:alphaModFix/>
          </a:blip>
          <a:stretch>
            <a:fillRect/>
          </a:stretch>
        </p:blipFill>
        <p:spPr>
          <a:xfrm>
            <a:off x="538900" y="2215100"/>
            <a:ext cx="1905000" cy="1595825"/>
          </a:xfrm>
          <a:prstGeom prst="rect">
            <a:avLst/>
          </a:prstGeom>
          <a:noFill/>
          <a:ln>
            <a:noFill/>
          </a:ln>
        </p:spPr>
      </p:pic>
      <p:pic>
        <p:nvPicPr>
          <p:cNvPr id="364" name="Google Shape;364;p43"/>
          <p:cNvPicPr preferRelativeResize="0"/>
          <p:nvPr/>
        </p:nvPicPr>
        <p:blipFill>
          <a:blip r:embed="rId4">
            <a:alphaModFix/>
          </a:blip>
          <a:stretch>
            <a:fillRect/>
          </a:stretch>
        </p:blipFill>
        <p:spPr>
          <a:xfrm>
            <a:off x="3371850" y="1562525"/>
            <a:ext cx="4931991" cy="28984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196050" y="913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600"/>
              <a:t>Building Brain</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5"/>
          <p:cNvSpPr txBox="1"/>
          <p:nvPr>
            <p:ph idx="1" type="body"/>
          </p:nvPr>
        </p:nvSpPr>
        <p:spPr>
          <a:xfrm>
            <a:off x="492625" y="1562525"/>
            <a:ext cx="85086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Before evaluating different model it is important split data into 3 </a:t>
            </a:r>
            <a:r>
              <a:rPr lang="en-GB" sz="1100"/>
              <a:t>different</a:t>
            </a:r>
            <a:r>
              <a:rPr lang="en-GB" sz="1100"/>
              <a:t> section i.e. train, validate and test.</a:t>
            </a:r>
            <a:r>
              <a:rPr lang="en-GB" sz="1100"/>
              <a:t>We have taken 70% data  for training and 15% each for validate and test.For identifying appropriate model we will keep test and validate as one group and split further while doing model fine tuning.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sp>
        <p:nvSpPr>
          <p:cNvPr id="375" name="Google Shape;375;p45"/>
          <p:cNvSpPr txBox="1"/>
          <p:nvPr>
            <p:ph type="title"/>
          </p:nvPr>
        </p:nvSpPr>
        <p:spPr>
          <a:xfrm>
            <a:off x="501400" y="10138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Building - Data </a:t>
            </a:r>
            <a:r>
              <a:rPr lang="en-GB"/>
              <a:t>Preparation</a:t>
            </a:r>
            <a:endParaRPr b="0"/>
          </a:p>
        </p:txBody>
      </p:sp>
      <p:graphicFrame>
        <p:nvGraphicFramePr>
          <p:cNvPr id="376" name="Google Shape;376;p45"/>
          <p:cNvGraphicFramePr/>
          <p:nvPr/>
        </p:nvGraphicFramePr>
        <p:xfrm>
          <a:off x="2552700" y="2744300"/>
          <a:ext cx="3000000" cy="3000000"/>
        </p:xfrm>
        <a:graphic>
          <a:graphicData uri="http://schemas.openxmlformats.org/drawingml/2006/table">
            <a:tbl>
              <a:tblPr>
                <a:noFill/>
                <a:tableStyleId>{4E7F5957-DB22-43A9-A83B-BED21BBCD4D9}</a:tableStyleId>
              </a:tblPr>
              <a:tblGrid>
                <a:gridCol w="1885300"/>
                <a:gridCol w="1885300"/>
              </a:tblGrid>
              <a:tr h="356750">
                <a:tc>
                  <a:txBody>
                    <a:bodyPr/>
                    <a:lstStyle/>
                    <a:p>
                      <a:pPr indent="0" lvl="0" marL="0" rtl="0" algn="l">
                        <a:spcBef>
                          <a:spcPts val="0"/>
                        </a:spcBef>
                        <a:spcAft>
                          <a:spcPts val="0"/>
                        </a:spcAft>
                        <a:buNone/>
                      </a:pPr>
                      <a:r>
                        <a:rPr lang="en-GB"/>
                        <a:t>Group</a:t>
                      </a:r>
                      <a:endParaRPr/>
                    </a:p>
                  </a:txBody>
                  <a:tcPr marT="91425" marB="91425" marR="91425" marL="91425">
                    <a:solidFill>
                      <a:srgbClr val="00FFFF"/>
                    </a:solidFill>
                  </a:tcPr>
                </a:tc>
                <a:tc>
                  <a:txBody>
                    <a:bodyPr/>
                    <a:lstStyle/>
                    <a:p>
                      <a:pPr indent="0" lvl="0" marL="0" rtl="0" algn="l">
                        <a:spcBef>
                          <a:spcPts val="0"/>
                        </a:spcBef>
                        <a:spcAft>
                          <a:spcPts val="0"/>
                        </a:spcAft>
                        <a:buNone/>
                      </a:pPr>
                      <a:r>
                        <a:rPr lang="en-GB"/>
                        <a:t>Shape</a:t>
                      </a:r>
                      <a:endParaRPr/>
                    </a:p>
                  </a:txBody>
                  <a:tcPr marT="91425" marB="91425" marR="91425" marL="91425">
                    <a:solidFill>
                      <a:srgbClr val="00FFFF"/>
                    </a:solidFill>
                  </a:tcPr>
                </a:tc>
              </a:tr>
              <a:tr h="356750">
                <a:tc>
                  <a:txBody>
                    <a:bodyPr/>
                    <a:lstStyle/>
                    <a:p>
                      <a:pPr indent="0" lvl="0" marL="0" rtl="0" algn="l">
                        <a:lnSpc>
                          <a:spcPct val="115000"/>
                        </a:lnSpc>
                        <a:spcBef>
                          <a:spcPts val="0"/>
                        </a:spcBef>
                        <a:spcAft>
                          <a:spcPts val="0"/>
                        </a:spcAft>
                        <a:buNone/>
                      </a:pPr>
                      <a:r>
                        <a:rPr lang="en-GB" sz="1050"/>
                        <a:t>Train</a:t>
                      </a:r>
                      <a:endParaRPr/>
                    </a:p>
                  </a:txBody>
                  <a:tcPr marT="91425" marB="91425" marR="91425" marL="91425"/>
                </a:tc>
                <a:tc>
                  <a:txBody>
                    <a:bodyPr/>
                    <a:lstStyle/>
                    <a:p>
                      <a:pPr indent="0" lvl="0" marL="0" rtl="0" algn="l">
                        <a:lnSpc>
                          <a:spcPct val="115000"/>
                        </a:lnSpc>
                        <a:spcBef>
                          <a:spcPts val="0"/>
                        </a:spcBef>
                        <a:spcAft>
                          <a:spcPts val="0"/>
                        </a:spcAft>
                        <a:buNone/>
                      </a:pPr>
                      <a:r>
                        <a:rPr lang="en-GB" sz="1050"/>
                        <a:t>Rows: 15129</a:t>
                      </a:r>
                      <a:endParaRPr sz="1050"/>
                    </a:p>
                    <a:p>
                      <a:pPr indent="0" lvl="0" marL="0" rtl="0" algn="l">
                        <a:lnSpc>
                          <a:spcPct val="115000"/>
                        </a:lnSpc>
                        <a:spcBef>
                          <a:spcPts val="0"/>
                        </a:spcBef>
                        <a:spcAft>
                          <a:spcPts val="0"/>
                        </a:spcAft>
                        <a:buNone/>
                      </a:pPr>
                      <a:r>
                        <a:rPr lang="en-GB" sz="1050"/>
                        <a:t>Column: 21</a:t>
                      </a:r>
                      <a:endParaRPr sz="1050"/>
                    </a:p>
                  </a:txBody>
                  <a:tcPr marT="91425" marB="91425" marR="91425" marL="91425"/>
                </a:tc>
              </a:tr>
              <a:tr h="391925">
                <a:tc>
                  <a:txBody>
                    <a:bodyPr/>
                    <a:lstStyle/>
                    <a:p>
                      <a:pPr indent="0" lvl="0" marL="0" rtl="0" algn="l">
                        <a:lnSpc>
                          <a:spcPct val="115000"/>
                        </a:lnSpc>
                        <a:spcBef>
                          <a:spcPts val="0"/>
                        </a:spcBef>
                        <a:spcAft>
                          <a:spcPts val="0"/>
                        </a:spcAft>
                        <a:buNone/>
                      </a:pPr>
                      <a:r>
                        <a:rPr lang="en-GB" sz="1050"/>
                        <a:t>Test</a:t>
                      </a:r>
                      <a:endParaRPr/>
                    </a:p>
                  </a:txBody>
                  <a:tcPr marT="91425" marB="91425" marR="91425" marL="91425"/>
                </a:tc>
                <a:tc>
                  <a:txBody>
                    <a:bodyPr/>
                    <a:lstStyle/>
                    <a:p>
                      <a:pPr indent="0" lvl="0" marL="0" rtl="0" algn="l">
                        <a:lnSpc>
                          <a:spcPct val="115000"/>
                        </a:lnSpc>
                        <a:spcBef>
                          <a:spcPts val="0"/>
                        </a:spcBef>
                        <a:spcAft>
                          <a:spcPts val="0"/>
                        </a:spcAft>
                        <a:buNone/>
                      </a:pPr>
                      <a:r>
                        <a:rPr lang="en-GB" sz="1050"/>
                        <a:t>Rows: 6484</a:t>
                      </a:r>
                      <a:endParaRPr sz="1050"/>
                    </a:p>
                    <a:p>
                      <a:pPr indent="0" lvl="0" marL="0" rtl="0" algn="l">
                        <a:lnSpc>
                          <a:spcPct val="115000"/>
                        </a:lnSpc>
                        <a:spcBef>
                          <a:spcPts val="0"/>
                        </a:spcBef>
                        <a:spcAft>
                          <a:spcPts val="0"/>
                        </a:spcAft>
                        <a:buNone/>
                      </a:pPr>
                      <a:r>
                        <a:rPr lang="en-GB" sz="1050"/>
                        <a:t>Column: 21</a:t>
                      </a:r>
                      <a:endParaRPr sz="1050"/>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501400" y="10138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Building - Residual plot analysis</a:t>
            </a:r>
            <a:endParaRPr b="0"/>
          </a:p>
        </p:txBody>
      </p:sp>
      <p:sp>
        <p:nvSpPr>
          <p:cNvPr id="382" name="Google Shape;382;p46"/>
          <p:cNvSpPr txBox="1"/>
          <p:nvPr>
            <p:ph idx="1" type="body"/>
          </p:nvPr>
        </p:nvSpPr>
        <p:spPr>
          <a:xfrm>
            <a:off x="501400" y="1564000"/>
            <a:ext cx="3714600" cy="33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As we have seen distribution we can say linear regression would be best  model for predicting  price.But let’s evaluate using residual plot. If the points in a residual plot are randomly dispersed around the horizontal axis, a linear regression model is appropriate for the data otherwise a non-linear mode is more appropriate.</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AutoNum type="arabicPeriod"/>
            </a:pPr>
            <a:r>
              <a:rPr lang="en-GB" sz="1100"/>
              <a:t>We see funnel shaped pattern for living measure and Ceil measure and there is a scope for improvement </a:t>
            </a:r>
            <a:endParaRPr sz="1100"/>
          </a:p>
          <a:p>
            <a:pPr indent="-298450" lvl="0" marL="457200" rtl="0" algn="l">
              <a:spcBef>
                <a:spcPts val="0"/>
              </a:spcBef>
              <a:spcAft>
                <a:spcPts val="0"/>
              </a:spcAft>
              <a:buSzPts val="1100"/>
              <a:buAutoNum type="arabicPeriod"/>
            </a:pPr>
            <a:r>
              <a:rPr lang="en-GB" sz="1100"/>
              <a:t>For rest other variables we don’t see clear patterns and can confidently say that these variables are good predictors for Price and best fit for linear regression model.</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rPr lang="en-GB" sz="1100"/>
              <a:t>Residual plot for most of the features is randomly dispersed around horizontal axis hence Linear regression model is appropriate for this data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pic>
        <p:nvPicPr>
          <p:cNvPr id="383" name="Google Shape;383;p46"/>
          <p:cNvPicPr preferRelativeResize="0"/>
          <p:nvPr/>
        </p:nvPicPr>
        <p:blipFill>
          <a:blip r:embed="rId3">
            <a:alphaModFix/>
          </a:blip>
          <a:stretch>
            <a:fillRect/>
          </a:stretch>
        </p:blipFill>
        <p:spPr>
          <a:xfrm>
            <a:off x="4260954" y="1564000"/>
            <a:ext cx="4740274" cy="350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0"/>
          <p:cNvSpPr txBox="1"/>
          <p:nvPr>
            <p:ph type="title"/>
          </p:nvPr>
        </p:nvSpPr>
        <p:spPr>
          <a:xfrm>
            <a:off x="500850" y="101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00" name="Google Shape;200;p20"/>
          <p:cNvSpPr txBox="1"/>
          <p:nvPr>
            <p:ph idx="1" type="body"/>
          </p:nvPr>
        </p:nvSpPr>
        <p:spPr>
          <a:xfrm>
            <a:off x="500850" y="17740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 house value is simply more than location and square footage. Like the features that make up a person, an educated party would want to know all aspects that give a house its value. For example, you want to sell a house and you don’t know the price which you can take — it can’t be too low or too high. To find house price you usually try to find similar properties in your neighbourhood and based on gathered data you will try to assess your house price.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So in this project we are trying to build a system which can help house buyer and seller to know house price provided basic input like area,location, number of rooms etc.</a:t>
            </a:r>
            <a:endParaRPr sz="1100"/>
          </a:p>
          <a:p>
            <a:pPr indent="0" lvl="0" marL="0" rtl="0" algn="l">
              <a:spcBef>
                <a:spcPts val="0"/>
              </a:spcBef>
              <a:spcAft>
                <a:spcPts val="0"/>
              </a:spcAft>
              <a:buNone/>
            </a:pPr>
            <a:r>
              <a:rPr lang="en-GB" sz="1100"/>
              <a:t>				</a:t>
            </a:r>
            <a:endParaRPr sz="1100"/>
          </a:p>
          <a:p>
            <a:pPr indent="0" lvl="0" marL="0" rtl="0" algn="l">
              <a:spcBef>
                <a:spcPts val="0"/>
              </a:spcBef>
              <a:spcAft>
                <a:spcPts val="0"/>
              </a:spcAft>
              <a:buNone/>
            </a:pPr>
            <a:r>
              <a:rPr lang="en-GB" sz="1100"/>
              <a:t>			</a:t>
            </a:r>
            <a:endParaRPr sz="1100"/>
          </a:p>
          <a:p>
            <a:pPr indent="0" lvl="0" marL="0" rtl="0" algn="l">
              <a:spcBef>
                <a:spcPts val="1600"/>
              </a:spcBef>
              <a:spcAft>
                <a:spcPts val="0"/>
              </a:spcAft>
              <a:buNone/>
            </a:pPr>
            <a:r>
              <a:rPr lang="en-GB" sz="1100"/>
              <a:t>		</a:t>
            </a:r>
            <a:endParaRPr sz="1100"/>
          </a:p>
          <a:p>
            <a:pPr indent="0" lvl="0" marL="0" rtl="0" algn="l">
              <a:spcBef>
                <a:spcPts val="1600"/>
              </a:spcBef>
              <a:spcAft>
                <a:spcPts val="1600"/>
              </a:spcAft>
              <a:buNone/>
            </a:pPr>
            <a:r>
              <a:t/>
            </a:r>
            <a:endParaRPr sz="1100"/>
          </a:p>
        </p:txBody>
      </p:sp>
      <p:pic>
        <p:nvPicPr>
          <p:cNvPr id="201" name="Google Shape;201;p20"/>
          <p:cNvPicPr preferRelativeResize="0"/>
          <p:nvPr/>
        </p:nvPicPr>
        <p:blipFill rotWithShape="1">
          <a:blip r:embed="rId3">
            <a:alphaModFix amt="85000"/>
          </a:blip>
          <a:srcRect b="30287" l="0" r="0" t="30287"/>
          <a:stretch/>
        </p:blipFill>
        <p:spPr>
          <a:xfrm>
            <a:off x="0" y="3911870"/>
            <a:ext cx="9144000" cy="12207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7"/>
          <p:cNvSpPr txBox="1"/>
          <p:nvPr>
            <p:ph type="title"/>
          </p:nvPr>
        </p:nvSpPr>
        <p:spPr>
          <a:xfrm>
            <a:off x="501400" y="10138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Building - Linear Regression Model</a:t>
            </a:r>
            <a:endParaRPr b="0"/>
          </a:p>
        </p:txBody>
      </p:sp>
      <p:sp>
        <p:nvSpPr>
          <p:cNvPr id="389" name="Google Shape;389;p47"/>
          <p:cNvSpPr txBox="1"/>
          <p:nvPr>
            <p:ph idx="1" type="body"/>
          </p:nvPr>
        </p:nvSpPr>
        <p:spPr>
          <a:xfrm>
            <a:off x="492625" y="1562525"/>
            <a:ext cx="8508600" cy="5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We </a:t>
            </a:r>
            <a:r>
              <a:rPr lang="en-GB" sz="1100"/>
              <a:t>evaluated</a:t>
            </a:r>
            <a:r>
              <a:rPr lang="en-GB" sz="1100"/>
              <a:t> price </a:t>
            </a:r>
            <a:r>
              <a:rPr lang="en-GB" sz="1100"/>
              <a:t>prediction</a:t>
            </a:r>
            <a:r>
              <a:rPr lang="en-GB" sz="1100"/>
              <a:t> on Linear Regression model and it shown R-value close to 0.84, i.e. this model is able to explain variance at great extent.We can further improve the R-value by fine </a:t>
            </a:r>
            <a:r>
              <a:rPr lang="en-GB" sz="1100"/>
              <a:t>tuning</a:t>
            </a:r>
            <a:r>
              <a:rPr lang="en-GB" sz="1100"/>
              <a:t>  hyper parameter.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pic>
        <p:nvPicPr>
          <p:cNvPr id="390" name="Google Shape;390;p47"/>
          <p:cNvPicPr preferRelativeResize="0"/>
          <p:nvPr/>
        </p:nvPicPr>
        <p:blipFill>
          <a:blip r:embed="rId3">
            <a:alphaModFix/>
          </a:blip>
          <a:stretch>
            <a:fillRect/>
          </a:stretch>
        </p:blipFill>
        <p:spPr>
          <a:xfrm>
            <a:off x="5104125" y="2098025"/>
            <a:ext cx="3702122" cy="2740675"/>
          </a:xfrm>
          <a:prstGeom prst="rect">
            <a:avLst/>
          </a:prstGeom>
          <a:noFill/>
          <a:ln>
            <a:noFill/>
          </a:ln>
        </p:spPr>
      </p:pic>
      <p:pic>
        <p:nvPicPr>
          <p:cNvPr id="391" name="Google Shape;391;p47"/>
          <p:cNvPicPr preferRelativeResize="0"/>
          <p:nvPr/>
        </p:nvPicPr>
        <p:blipFill>
          <a:blip r:embed="rId4">
            <a:alphaModFix/>
          </a:blip>
          <a:stretch>
            <a:fillRect/>
          </a:stretch>
        </p:blipFill>
        <p:spPr>
          <a:xfrm>
            <a:off x="253925" y="2209875"/>
            <a:ext cx="4997400" cy="2392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8"/>
          <p:cNvSpPr txBox="1"/>
          <p:nvPr>
            <p:ph type="title"/>
          </p:nvPr>
        </p:nvSpPr>
        <p:spPr>
          <a:xfrm>
            <a:off x="501400" y="10138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Building - Linear Regression Model Analysis</a:t>
            </a:r>
            <a:endParaRPr b="0"/>
          </a:p>
        </p:txBody>
      </p:sp>
      <p:sp>
        <p:nvSpPr>
          <p:cNvPr id="397" name="Google Shape;397;p48"/>
          <p:cNvSpPr txBox="1"/>
          <p:nvPr>
            <p:ph idx="1" type="body"/>
          </p:nvPr>
        </p:nvSpPr>
        <p:spPr>
          <a:xfrm>
            <a:off x="492625" y="1943525"/>
            <a:ext cx="8508600" cy="11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We evaluated price prediction on Linear Regression model and it shows R-value close to 0.84, i.e. this model is able to explain variance at great extent which is close to 1.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GB" sz="1100"/>
              <a:t>Hence we can reject null hypothesis and can safely accept there exists relationship between Independent variables and House price.</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We can further improve the R-value by using  </a:t>
            </a:r>
            <a:r>
              <a:rPr lang="en-GB" sz="1100"/>
              <a:t>advanced</a:t>
            </a:r>
            <a:r>
              <a:rPr lang="en-GB" sz="1100"/>
              <a:t> algorithms and  fine tuning hyper parameters.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9"/>
          <p:cNvSpPr txBox="1"/>
          <p:nvPr>
            <p:ph type="title"/>
          </p:nvPr>
        </p:nvSpPr>
        <p:spPr>
          <a:xfrm>
            <a:off x="501400" y="10138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Building - Other Models</a:t>
            </a:r>
            <a:endParaRPr b="0"/>
          </a:p>
        </p:txBody>
      </p:sp>
      <p:sp>
        <p:nvSpPr>
          <p:cNvPr id="403" name="Google Shape;403;p49"/>
          <p:cNvSpPr txBox="1"/>
          <p:nvPr>
            <p:ph idx="1" type="body"/>
          </p:nvPr>
        </p:nvSpPr>
        <p:spPr>
          <a:xfrm>
            <a:off x="349225" y="2571750"/>
            <a:ext cx="3692100" cy="8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We evaluated other models and found that  </a:t>
            </a:r>
            <a:r>
              <a:rPr b="1" lang="en-GB" sz="1100"/>
              <a:t>Random Forest Regressor</a:t>
            </a:r>
            <a:r>
              <a:rPr lang="en-GB" sz="1100"/>
              <a:t> and </a:t>
            </a:r>
            <a:r>
              <a:rPr b="1" lang="en-GB" sz="1100"/>
              <a:t>KNN Regressor </a:t>
            </a:r>
            <a:r>
              <a:rPr lang="en-GB" sz="1100"/>
              <a:t>out performed in comparison with other regressing models.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pic>
        <p:nvPicPr>
          <p:cNvPr id="404" name="Google Shape;404;p49"/>
          <p:cNvPicPr preferRelativeResize="0"/>
          <p:nvPr/>
        </p:nvPicPr>
        <p:blipFill>
          <a:blip r:embed="rId3">
            <a:alphaModFix/>
          </a:blip>
          <a:stretch>
            <a:fillRect/>
          </a:stretch>
        </p:blipFill>
        <p:spPr>
          <a:xfrm>
            <a:off x="4194225" y="1584825"/>
            <a:ext cx="4648974" cy="3367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0"/>
          <p:cNvSpPr txBox="1"/>
          <p:nvPr>
            <p:ph type="title"/>
          </p:nvPr>
        </p:nvSpPr>
        <p:spPr>
          <a:xfrm>
            <a:off x="196050" y="722400"/>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600"/>
              <a:t>Train &amp; Test</a:t>
            </a:r>
            <a:r>
              <a:rPr lang="en-GB" sz="3600"/>
              <a:t> Brain</a:t>
            </a:r>
            <a:endParaRPr sz="3600"/>
          </a:p>
        </p:txBody>
      </p:sp>
      <p:sp>
        <p:nvSpPr>
          <p:cNvPr id="410" name="Google Shape;410;p50"/>
          <p:cNvSpPr txBox="1"/>
          <p:nvPr/>
        </p:nvSpPr>
        <p:spPr>
          <a:xfrm>
            <a:off x="343750" y="1502325"/>
            <a:ext cx="7447800" cy="3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1"/>
          <p:cNvSpPr txBox="1"/>
          <p:nvPr>
            <p:ph type="title"/>
          </p:nvPr>
        </p:nvSpPr>
        <p:spPr>
          <a:xfrm>
            <a:off x="449925" y="1019350"/>
            <a:ext cx="8037300" cy="72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rPr>
              <a:t>Random Forest - Fine Tuning</a:t>
            </a:r>
            <a:endParaRPr b="0">
              <a:solidFill>
                <a:srgbClr val="000000"/>
              </a:solidFill>
            </a:endParaRPr>
          </a:p>
        </p:txBody>
      </p:sp>
      <p:sp>
        <p:nvSpPr>
          <p:cNvPr id="416" name="Google Shape;416;p51"/>
          <p:cNvSpPr txBox="1"/>
          <p:nvPr>
            <p:ph idx="1" type="body"/>
          </p:nvPr>
        </p:nvSpPr>
        <p:spPr>
          <a:xfrm>
            <a:off x="504025" y="1568900"/>
            <a:ext cx="3962700" cy="3053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100">
                <a:solidFill>
                  <a:srgbClr val="000000"/>
                </a:solidFill>
                <a:highlight>
                  <a:srgbClr val="FFFFFF"/>
                </a:highlight>
              </a:rPr>
              <a:t>We have used</a:t>
            </a:r>
            <a:r>
              <a:rPr lang="en-GB" sz="1100">
                <a:solidFill>
                  <a:srgbClr val="000000"/>
                </a:solidFill>
                <a:highlight>
                  <a:srgbClr val="FFFFFF"/>
                </a:highlight>
              </a:rPr>
              <a:t>  techniques like Gridsearch/RandomSearch, cross validation and hyperparameter tuning to find the right set of parameters with values for which  model can give best performance</a:t>
            </a:r>
            <a:endParaRPr sz="1100">
              <a:solidFill>
                <a:srgbClr val="000000"/>
              </a:solidFill>
              <a:highlight>
                <a:srgbClr val="FFFFFF"/>
              </a:highlight>
            </a:endParaRPr>
          </a:p>
          <a:p>
            <a:pPr indent="0" lvl="0" marL="0" rtl="0" algn="l">
              <a:lnSpc>
                <a:spcPct val="100000"/>
              </a:lnSpc>
              <a:spcBef>
                <a:spcPts val="0"/>
              </a:spcBef>
              <a:spcAft>
                <a:spcPts val="0"/>
              </a:spcAft>
              <a:buNone/>
            </a:pPr>
            <a:r>
              <a:t/>
            </a:r>
            <a:endParaRPr b="1" sz="1100">
              <a:solidFill>
                <a:srgbClr val="000000"/>
              </a:solidFill>
              <a:highlight>
                <a:srgbClr val="FFFFFF"/>
              </a:highlight>
            </a:endParaRPr>
          </a:p>
          <a:p>
            <a:pPr indent="0" lvl="0" marL="0" rtl="0" algn="l">
              <a:lnSpc>
                <a:spcPct val="100000"/>
              </a:lnSpc>
              <a:spcBef>
                <a:spcPts val="0"/>
              </a:spcBef>
              <a:spcAft>
                <a:spcPts val="0"/>
              </a:spcAft>
              <a:buNone/>
            </a:pPr>
            <a:r>
              <a:rPr b="1" lang="en-GB" sz="1100">
                <a:solidFill>
                  <a:srgbClr val="000000"/>
                </a:solidFill>
                <a:highlight>
                  <a:srgbClr val="FFFFFF"/>
                </a:highlight>
              </a:rPr>
              <a:t>Score Before Tuning:</a:t>
            </a:r>
            <a:endParaRPr b="1" sz="1100">
              <a:solidFill>
                <a:srgbClr val="000000"/>
              </a:solidFill>
              <a:highlight>
                <a:srgbClr val="FFFFFF"/>
              </a:highlight>
            </a:endParaRPr>
          </a:p>
          <a:p>
            <a:pPr indent="0" lvl="0" marL="0" rtl="0" algn="l">
              <a:lnSpc>
                <a:spcPct val="100000"/>
              </a:lnSpc>
              <a:spcBef>
                <a:spcPts val="0"/>
              </a:spcBef>
              <a:spcAft>
                <a:spcPts val="0"/>
              </a:spcAft>
              <a:buNone/>
            </a:pPr>
            <a:r>
              <a:rPr lang="en-GB" sz="1100">
                <a:solidFill>
                  <a:srgbClr val="000000"/>
                </a:solidFill>
                <a:highlight>
                  <a:srgbClr val="FFFFFF"/>
                </a:highlight>
              </a:rPr>
              <a:t>85.3</a:t>
            </a:r>
            <a:endParaRPr sz="1100">
              <a:solidFill>
                <a:srgbClr val="000000"/>
              </a:solidFill>
              <a:highlight>
                <a:srgbClr val="FFFFFF"/>
              </a:highlight>
            </a:endParaRPr>
          </a:p>
          <a:p>
            <a:pPr indent="0" lvl="0" marL="0" rtl="0" algn="l">
              <a:lnSpc>
                <a:spcPct val="100000"/>
              </a:lnSpc>
              <a:spcBef>
                <a:spcPts val="0"/>
              </a:spcBef>
              <a:spcAft>
                <a:spcPts val="0"/>
              </a:spcAft>
              <a:buNone/>
            </a:pPr>
            <a:r>
              <a:t/>
            </a:r>
            <a:endParaRPr sz="1100">
              <a:solidFill>
                <a:srgbClr val="000000"/>
              </a:solidFill>
              <a:highlight>
                <a:srgbClr val="FFFFFF"/>
              </a:highlight>
            </a:endParaRPr>
          </a:p>
          <a:p>
            <a:pPr indent="0" lvl="0" marL="0" rtl="0" algn="l">
              <a:lnSpc>
                <a:spcPct val="100000"/>
              </a:lnSpc>
              <a:spcBef>
                <a:spcPts val="0"/>
              </a:spcBef>
              <a:spcAft>
                <a:spcPts val="0"/>
              </a:spcAft>
              <a:buNone/>
            </a:pPr>
            <a:r>
              <a:t/>
            </a:r>
            <a:endParaRPr sz="1100">
              <a:solidFill>
                <a:srgbClr val="000000"/>
              </a:solidFill>
              <a:highlight>
                <a:srgbClr val="FFFFFF"/>
              </a:highlight>
            </a:endParaRPr>
          </a:p>
          <a:p>
            <a:pPr indent="0" lvl="0" marL="0" rtl="0" algn="l">
              <a:lnSpc>
                <a:spcPct val="100000"/>
              </a:lnSpc>
              <a:spcBef>
                <a:spcPts val="0"/>
              </a:spcBef>
              <a:spcAft>
                <a:spcPts val="0"/>
              </a:spcAft>
              <a:buNone/>
            </a:pPr>
            <a:r>
              <a:rPr b="1" lang="en-GB" sz="1100">
                <a:solidFill>
                  <a:srgbClr val="000000"/>
                </a:solidFill>
                <a:highlight>
                  <a:schemeClr val="lt1"/>
                </a:highlight>
              </a:rPr>
              <a:t>Score After Tuning:</a:t>
            </a:r>
            <a:endParaRPr sz="1100">
              <a:solidFill>
                <a:srgbClr val="000000"/>
              </a:solidFill>
              <a:highlight>
                <a:srgbClr val="FFFFFF"/>
              </a:highlight>
            </a:endParaRPr>
          </a:p>
          <a:p>
            <a:pPr indent="0" lvl="0" marL="0" rtl="0" algn="l">
              <a:lnSpc>
                <a:spcPct val="100000"/>
              </a:lnSpc>
              <a:spcBef>
                <a:spcPts val="0"/>
              </a:spcBef>
              <a:spcAft>
                <a:spcPts val="0"/>
              </a:spcAft>
              <a:buNone/>
            </a:pPr>
            <a:r>
              <a:rPr lang="en-GB" sz="1100">
                <a:solidFill>
                  <a:srgbClr val="000000"/>
                </a:solidFill>
              </a:rPr>
              <a:t>89.0</a:t>
            </a:r>
            <a:endParaRPr sz="1100">
              <a:solidFill>
                <a:srgbClr val="000000"/>
              </a:solidFill>
            </a:endParaRPr>
          </a:p>
          <a:p>
            <a:pPr indent="0" lvl="0" marL="0" rtl="0" algn="l">
              <a:spcBef>
                <a:spcPts val="0"/>
              </a:spcBef>
              <a:spcAft>
                <a:spcPts val="0"/>
              </a:spcAft>
              <a:buNone/>
            </a:pPr>
            <a:r>
              <a:t/>
            </a:r>
            <a:endParaRPr sz="1100"/>
          </a:p>
          <a:p>
            <a:pPr indent="0" lvl="0" marL="0" rtl="0" algn="l">
              <a:spcBef>
                <a:spcPts val="1600"/>
              </a:spcBef>
              <a:spcAft>
                <a:spcPts val="1600"/>
              </a:spcAft>
              <a:buNone/>
            </a:pPr>
            <a:r>
              <a:rPr lang="en-GB" sz="1100"/>
              <a:t>So, we can see considerable amount of increase in performance after tuning parameter.</a:t>
            </a:r>
            <a:endParaRPr sz="1100"/>
          </a:p>
        </p:txBody>
      </p:sp>
      <p:pic>
        <p:nvPicPr>
          <p:cNvPr id="417" name="Google Shape;417;p51"/>
          <p:cNvPicPr preferRelativeResize="0"/>
          <p:nvPr/>
        </p:nvPicPr>
        <p:blipFill>
          <a:blip r:embed="rId3">
            <a:alphaModFix/>
          </a:blip>
          <a:stretch>
            <a:fillRect/>
          </a:stretch>
        </p:blipFill>
        <p:spPr>
          <a:xfrm>
            <a:off x="4320100" y="1762775"/>
            <a:ext cx="4658475" cy="2665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2"/>
          <p:cNvSpPr txBox="1"/>
          <p:nvPr>
            <p:ph type="title"/>
          </p:nvPr>
        </p:nvSpPr>
        <p:spPr>
          <a:xfrm>
            <a:off x="501400" y="9376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rPr>
              <a:t>Random Forest</a:t>
            </a:r>
            <a:r>
              <a:rPr lang="en-GB">
                <a:solidFill>
                  <a:srgbClr val="000000"/>
                </a:solidFill>
              </a:rPr>
              <a:t> - Feature Importance</a:t>
            </a:r>
            <a:endParaRPr b="0">
              <a:solidFill>
                <a:srgbClr val="000000"/>
              </a:solidFill>
            </a:endParaRPr>
          </a:p>
        </p:txBody>
      </p:sp>
      <p:sp>
        <p:nvSpPr>
          <p:cNvPr id="423" name="Google Shape;423;p52"/>
          <p:cNvSpPr txBox="1"/>
          <p:nvPr>
            <p:ph idx="1" type="body"/>
          </p:nvPr>
        </p:nvSpPr>
        <p:spPr>
          <a:xfrm>
            <a:off x="613075" y="1552200"/>
            <a:ext cx="3270300" cy="344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100">
                <a:solidFill>
                  <a:srgbClr val="000000"/>
                </a:solidFill>
              </a:rPr>
              <a:t>We have used feature importance </a:t>
            </a:r>
            <a:r>
              <a:rPr lang="en-GB" sz="1100">
                <a:solidFill>
                  <a:srgbClr val="000000"/>
                </a:solidFill>
              </a:rPr>
              <a:t>technique</a:t>
            </a:r>
            <a:r>
              <a:rPr lang="en-GB" sz="1100">
                <a:solidFill>
                  <a:srgbClr val="000000"/>
                </a:solidFill>
              </a:rPr>
              <a:t> to find significance of each parameter.</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rPr lang="en-GB" sz="1100">
                <a:solidFill>
                  <a:srgbClr val="000000"/>
                </a:solidFill>
              </a:rPr>
              <a:t>We have taken </a:t>
            </a:r>
            <a:r>
              <a:rPr lang="en-GB" sz="1100">
                <a:solidFill>
                  <a:srgbClr val="000000"/>
                </a:solidFill>
              </a:rPr>
              <a:t>decision</a:t>
            </a:r>
            <a:r>
              <a:rPr lang="en-GB" sz="1100">
                <a:solidFill>
                  <a:srgbClr val="000000"/>
                </a:solidFill>
              </a:rPr>
              <a:t> to remove those feature which are having </a:t>
            </a:r>
            <a:r>
              <a:rPr lang="en-GB" sz="1100">
                <a:solidFill>
                  <a:srgbClr val="000000"/>
                </a:solidFill>
              </a:rPr>
              <a:t>importance</a:t>
            </a:r>
            <a:r>
              <a:rPr lang="en-GB" sz="1100">
                <a:solidFill>
                  <a:srgbClr val="000000"/>
                </a:solidFill>
              </a:rPr>
              <a:t> below 0.0090.</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rPr b="1" lang="en-GB" sz="1100">
                <a:solidFill>
                  <a:srgbClr val="000000"/>
                </a:solidFill>
                <a:highlight>
                  <a:schemeClr val="lt1"/>
                </a:highlight>
              </a:rPr>
              <a:t>Features which are removed</a:t>
            </a:r>
            <a:r>
              <a:rPr b="1" lang="en-GB" sz="1100">
                <a:solidFill>
                  <a:srgbClr val="000000"/>
                </a:solidFill>
                <a:highlight>
                  <a:schemeClr val="lt1"/>
                </a:highlight>
              </a:rPr>
              <a:t>:</a:t>
            </a:r>
            <a:endParaRPr b="1" sz="1100">
              <a:solidFill>
                <a:srgbClr val="000000"/>
              </a:solidFill>
              <a:highlight>
                <a:schemeClr val="lt1"/>
              </a:highlight>
            </a:endParaRPr>
          </a:p>
          <a:p>
            <a:pPr indent="-295275" lvl="0" marL="4572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coast</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basement</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condition</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room_bed</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room_bath_cat</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yr_sold</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Age_binned</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ceil</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yr_renovated</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age_renovated</a:t>
            </a:r>
            <a:endParaRPr sz="1050">
              <a:solidFill>
                <a:srgbClr val="000000"/>
              </a:solidFill>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latin typeface="Arial"/>
                <a:ea typeface="Arial"/>
                <a:cs typeface="Arial"/>
                <a:sym typeface="Arial"/>
              </a:rPr>
              <a:t>age_renovated_binned</a:t>
            </a:r>
            <a:endParaRPr sz="1050">
              <a:solidFill>
                <a:srgbClr val="000000"/>
              </a:solidFill>
              <a:latin typeface="Arial"/>
              <a:ea typeface="Arial"/>
              <a:cs typeface="Arial"/>
              <a:sym typeface="Arial"/>
            </a:endParaRPr>
          </a:p>
          <a:p>
            <a:pPr indent="0" lvl="0" marL="0" rtl="0" algn="l">
              <a:spcBef>
                <a:spcPts val="0"/>
              </a:spcBef>
              <a:spcAft>
                <a:spcPts val="0"/>
              </a:spcAft>
              <a:buNone/>
            </a:pPr>
            <a:r>
              <a:t/>
            </a:r>
            <a:endParaRPr sz="105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38000"/>
              </a:lnSpc>
              <a:spcBef>
                <a:spcPts val="1200"/>
              </a:spcBef>
              <a:spcAft>
                <a:spcPts val="0"/>
              </a:spcAft>
              <a:buNone/>
            </a:pPr>
            <a:r>
              <a:t/>
            </a:r>
            <a:endParaRPr sz="1100">
              <a:solidFill>
                <a:srgbClr val="000000"/>
              </a:solidFill>
              <a:highlight>
                <a:srgbClr val="FFFFFF"/>
              </a:highlight>
            </a:endParaRPr>
          </a:p>
          <a:p>
            <a:pPr indent="0" lvl="0" marL="0" rtl="0" algn="l">
              <a:lnSpc>
                <a:spcPct val="100000"/>
              </a:lnSpc>
              <a:spcBef>
                <a:spcPts val="160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0" lvl="0" marL="0" rtl="0" algn="l">
              <a:spcBef>
                <a:spcPts val="0"/>
              </a:spcBef>
              <a:spcAft>
                <a:spcPts val="1600"/>
              </a:spcAft>
              <a:buNone/>
            </a:pPr>
            <a:r>
              <a:t/>
            </a:r>
            <a:endParaRPr sz="1100"/>
          </a:p>
        </p:txBody>
      </p:sp>
      <p:pic>
        <p:nvPicPr>
          <p:cNvPr id="424" name="Google Shape;424;p52"/>
          <p:cNvPicPr preferRelativeResize="0"/>
          <p:nvPr/>
        </p:nvPicPr>
        <p:blipFill>
          <a:blip r:embed="rId3">
            <a:alphaModFix/>
          </a:blip>
          <a:stretch>
            <a:fillRect/>
          </a:stretch>
        </p:blipFill>
        <p:spPr>
          <a:xfrm>
            <a:off x="3643325" y="1479975"/>
            <a:ext cx="5424475" cy="3514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3"/>
          <p:cNvSpPr txBox="1"/>
          <p:nvPr>
            <p:ph type="title"/>
          </p:nvPr>
        </p:nvSpPr>
        <p:spPr>
          <a:xfrm>
            <a:off x="501400" y="9376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rPr>
              <a:t>Random Forest - Price Prediction</a:t>
            </a:r>
            <a:endParaRPr b="0">
              <a:solidFill>
                <a:srgbClr val="000000"/>
              </a:solidFill>
            </a:endParaRPr>
          </a:p>
        </p:txBody>
      </p:sp>
      <p:sp>
        <p:nvSpPr>
          <p:cNvPr id="430" name="Google Shape;430;p53"/>
          <p:cNvSpPr txBox="1"/>
          <p:nvPr>
            <p:ph idx="1" type="body"/>
          </p:nvPr>
        </p:nvSpPr>
        <p:spPr>
          <a:xfrm>
            <a:off x="743775" y="3390800"/>
            <a:ext cx="7642500" cy="97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100">
                <a:solidFill>
                  <a:srgbClr val="000000"/>
                </a:solidFill>
              </a:rPr>
              <a:t>To simulate the prediction of price in production, w</a:t>
            </a:r>
            <a:r>
              <a:rPr lang="en-GB" sz="1100">
                <a:solidFill>
                  <a:srgbClr val="000000"/>
                </a:solidFill>
              </a:rPr>
              <a:t>e have done analysis on </a:t>
            </a:r>
            <a:r>
              <a:rPr lang="en-GB" sz="1100">
                <a:solidFill>
                  <a:srgbClr val="000000"/>
                </a:solidFill>
              </a:rPr>
              <a:t>Quality</a:t>
            </a:r>
            <a:r>
              <a:rPr lang="en-GB" sz="1100">
                <a:solidFill>
                  <a:srgbClr val="000000"/>
                </a:solidFill>
              </a:rPr>
              <a:t> feature. We have taken feature Quality and varied its value by keeping all other values same and found difference in house price by 2.5k.This is as per our expectation, according to coreleation we got during EDA.</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38000"/>
              </a:lnSpc>
              <a:spcBef>
                <a:spcPts val="1200"/>
              </a:spcBef>
              <a:spcAft>
                <a:spcPts val="0"/>
              </a:spcAft>
              <a:buNone/>
            </a:pPr>
            <a:r>
              <a:t/>
            </a:r>
            <a:endParaRPr sz="1100">
              <a:solidFill>
                <a:srgbClr val="000000"/>
              </a:solidFill>
              <a:highlight>
                <a:srgbClr val="FFFFFF"/>
              </a:highlight>
            </a:endParaRPr>
          </a:p>
          <a:p>
            <a:pPr indent="0" lvl="0" marL="0" rtl="0" algn="l">
              <a:lnSpc>
                <a:spcPct val="100000"/>
              </a:lnSpc>
              <a:spcBef>
                <a:spcPts val="160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0" lvl="0" marL="0" rtl="0" algn="l">
              <a:spcBef>
                <a:spcPts val="0"/>
              </a:spcBef>
              <a:spcAft>
                <a:spcPts val="1600"/>
              </a:spcAft>
              <a:buNone/>
            </a:pPr>
            <a:r>
              <a:t/>
            </a:r>
            <a:endParaRPr sz="1100"/>
          </a:p>
        </p:txBody>
      </p:sp>
      <p:pic>
        <p:nvPicPr>
          <p:cNvPr id="431" name="Google Shape;431;p53"/>
          <p:cNvPicPr preferRelativeResize="0"/>
          <p:nvPr/>
        </p:nvPicPr>
        <p:blipFill>
          <a:blip r:embed="rId3">
            <a:alphaModFix/>
          </a:blip>
          <a:stretch>
            <a:fillRect/>
          </a:stretch>
        </p:blipFill>
        <p:spPr>
          <a:xfrm>
            <a:off x="838200" y="1768050"/>
            <a:ext cx="5762625" cy="1209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4"/>
          <p:cNvSpPr txBox="1"/>
          <p:nvPr>
            <p:ph type="title"/>
          </p:nvPr>
        </p:nvSpPr>
        <p:spPr>
          <a:xfrm>
            <a:off x="501400" y="10138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rPr>
              <a:t>Random Forest</a:t>
            </a:r>
            <a:r>
              <a:rPr lang="en-GB">
                <a:solidFill>
                  <a:srgbClr val="000000"/>
                </a:solidFill>
              </a:rPr>
              <a:t> - Confidence Interval</a:t>
            </a:r>
            <a:endParaRPr b="0">
              <a:solidFill>
                <a:srgbClr val="000000"/>
              </a:solidFill>
            </a:endParaRPr>
          </a:p>
        </p:txBody>
      </p:sp>
      <p:sp>
        <p:nvSpPr>
          <p:cNvPr id="437" name="Google Shape;437;p54"/>
          <p:cNvSpPr txBox="1"/>
          <p:nvPr>
            <p:ph idx="1" type="body"/>
          </p:nvPr>
        </p:nvSpPr>
        <p:spPr>
          <a:xfrm>
            <a:off x="390000" y="1691850"/>
            <a:ext cx="4767000" cy="254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rgbClr val="000000"/>
              </a:solidFill>
            </a:endParaRPr>
          </a:p>
          <a:p>
            <a:pPr indent="0" lvl="0" marL="0" rtl="0" algn="l">
              <a:spcBef>
                <a:spcPts val="0"/>
              </a:spcBef>
              <a:spcAft>
                <a:spcPts val="1600"/>
              </a:spcAft>
              <a:buNone/>
            </a:pPr>
            <a:r>
              <a:t/>
            </a:r>
            <a:endParaRPr sz="1100">
              <a:solidFill>
                <a:srgbClr val="000000"/>
              </a:solidFill>
            </a:endParaRPr>
          </a:p>
        </p:txBody>
      </p:sp>
      <p:sp>
        <p:nvSpPr>
          <p:cNvPr id="438" name="Google Shape;438;p54"/>
          <p:cNvSpPr txBox="1"/>
          <p:nvPr>
            <p:ph idx="1" type="body"/>
          </p:nvPr>
        </p:nvSpPr>
        <p:spPr>
          <a:xfrm>
            <a:off x="501400" y="2130500"/>
            <a:ext cx="4685400" cy="1886700"/>
          </a:xfrm>
          <a:prstGeom prst="rect">
            <a:avLst/>
          </a:prstGeom>
        </p:spPr>
        <p:txBody>
          <a:bodyPr anchorCtr="0" anchor="t" bIns="91425" lIns="91425" spcFirstLastPara="1" rIns="91425" wrap="square" tIns="91425">
            <a:noAutofit/>
          </a:bodyPr>
          <a:lstStyle/>
          <a:p>
            <a:pPr indent="0" lvl="0" marL="0" rtl="0" algn="l">
              <a:lnSpc>
                <a:spcPct val="138000"/>
              </a:lnSpc>
              <a:spcBef>
                <a:spcPts val="1200"/>
              </a:spcBef>
              <a:spcAft>
                <a:spcPts val="0"/>
              </a:spcAft>
              <a:buNone/>
            </a:pPr>
            <a:r>
              <a:rPr lang="en-GB" sz="1100">
                <a:solidFill>
                  <a:srgbClr val="000000"/>
                </a:solidFill>
                <a:highlight>
                  <a:srgbClr val="FFFFFF"/>
                </a:highlight>
              </a:rPr>
              <a:t>Confidence intervals are a way of quantifying the uncertainty of an estimate. It is an interval statistic used to quantify the uncertainty on an estimate.</a:t>
            </a:r>
            <a:endParaRPr sz="1100">
              <a:solidFill>
                <a:srgbClr val="000000"/>
              </a:solidFill>
              <a:highlight>
                <a:srgbClr val="FFFFFF"/>
              </a:highlight>
            </a:endParaRPr>
          </a:p>
          <a:p>
            <a:pPr indent="0" lvl="0" marL="0" rtl="0" algn="l">
              <a:lnSpc>
                <a:spcPct val="138000"/>
              </a:lnSpc>
              <a:spcBef>
                <a:spcPts val="1600"/>
              </a:spcBef>
              <a:spcAft>
                <a:spcPts val="0"/>
              </a:spcAft>
              <a:buNone/>
            </a:pPr>
            <a:r>
              <a:rPr lang="en-GB" sz="1100">
                <a:solidFill>
                  <a:srgbClr val="000000"/>
                </a:solidFill>
                <a:highlight>
                  <a:srgbClr val="FFFFFF"/>
                </a:highlight>
              </a:rPr>
              <a:t>After running the model </a:t>
            </a:r>
            <a:r>
              <a:rPr lang="en-GB" sz="1100">
                <a:solidFill>
                  <a:srgbClr val="000000"/>
                </a:solidFill>
                <a:highlight>
                  <a:srgbClr val="FFFFFF"/>
                </a:highlight>
              </a:rPr>
              <a:t>iteratively</a:t>
            </a:r>
            <a:r>
              <a:rPr lang="en-GB" sz="1100">
                <a:solidFill>
                  <a:srgbClr val="000000"/>
                </a:solidFill>
                <a:highlight>
                  <a:srgbClr val="FFFFFF"/>
                </a:highlight>
              </a:rPr>
              <a:t> on 100 sample. We found a smooth normal curve depicting accuracy of the model . The reported accuracy of the model was 87.8% to 89.1%  at the 95% confidence level.</a:t>
            </a:r>
            <a:endParaRPr sz="1100">
              <a:solidFill>
                <a:srgbClr val="000000"/>
              </a:solidFill>
              <a:highlight>
                <a:srgbClr val="FFFFFF"/>
              </a:highlight>
            </a:endParaRPr>
          </a:p>
          <a:p>
            <a:pPr indent="0" lvl="0" marL="0" rtl="0" algn="l">
              <a:spcBef>
                <a:spcPts val="1600"/>
              </a:spcBef>
              <a:spcAft>
                <a:spcPts val="1600"/>
              </a:spcAft>
              <a:buNone/>
            </a:pPr>
            <a:r>
              <a:t/>
            </a:r>
            <a:endParaRPr sz="1100">
              <a:solidFill>
                <a:srgbClr val="000000"/>
              </a:solidFill>
            </a:endParaRPr>
          </a:p>
        </p:txBody>
      </p:sp>
      <p:pic>
        <p:nvPicPr>
          <p:cNvPr id="439" name="Google Shape;439;p54"/>
          <p:cNvPicPr preferRelativeResize="0"/>
          <p:nvPr/>
        </p:nvPicPr>
        <p:blipFill>
          <a:blip r:embed="rId3">
            <a:alphaModFix/>
          </a:blip>
          <a:stretch>
            <a:fillRect/>
          </a:stretch>
        </p:blipFill>
        <p:spPr>
          <a:xfrm>
            <a:off x="5339200" y="1844250"/>
            <a:ext cx="3652402" cy="27117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5"/>
          <p:cNvSpPr txBox="1"/>
          <p:nvPr>
            <p:ph type="title"/>
          </p:nvPr>
        </p:nvSpPr>
        <p:spPr>
          <a:xfrm>
            <a:off x="487800" y="96760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rPr>
              <a:t>Model Evaluation - Regression Metric</a:t>
            </a:r>
            <a:endParaRPr b="0">
              <a:solidFill>
                <a:srgbClr val="000000"/>
              </a:solidFill>
            </a:endParaRPr>
          </a:p>
        </p:txBody>
      </p:sp>
      <p:sp>
        <p:nvSpPr>
          <p:cNvPr id="445" name="Google Shape;445;p55"/>
          <p:cNvSpPr txBox="1"/>
          <p:nvPr>
            <p:ph idx="1" type="body"/>
          </p:nvPr>
        </p:nvSpPr>
        <p:spPr>
          <a:xfrm>
            <a:off x="390000" y="1768050"/>
            <a:ext cx="4767000" cy="254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rgbClr val="000000"/>
              </a:solidFill>
            </a:endParaRPr>
          </a:p>
          <a:p>
            <a:pPr indent="0" lvl="0" marL="0" rtl="0" algn="l">
              <a:spcBef>
                <a:spcPts val="0"/>
              </a:spcBef>
              <a:spcAft>
                <a:spcPts val="1600"/>
              </a:spcAft>
              <a:buNone/>
            </a:pPr>
            <a:r>
              <a:t/>
            </a:r>
            <a:endParaRPr sz="1100">
              <a:solidFill>
                <a:srgbClr val="000000"/>
              </a:solidFill>
            </a:endParaRPr>
          </a:p>
        </p:txBody>
      </p:sp>
      <p:sp>
        <p:nvSpPr>
          <p:cNvPr id="446" name="Google Shape;446;p55"/>
          <p:cNvSpPr txBox="1"/>
          <p:nvPr>
            <p:ph idx="1" type="body"/>
          </p:nvPr>
        </p:nvSpPr>
        <p:spPr>
          <a:xfrm>
            <a:off x="477050" y="1569400"/>
            <a:ext cx="3376500" cy="31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000000"/>
                </a:solidFill>
              </a:rPr>
              <a:t>We have evaluated other non </a:t>
            </a:r>
            <a:r>
              <a:rPr lang="en-GB" sz="1100">
                <a:solidFill>
                  <a:srgbClr val="000000"/>
                </a:solidFill>
              </a:rPr>
              <a:t>parametric</a:t>
            </a:r>
            <a:r>
              <a:rPr lang="en-GB" sz="1100">
                <a:solidFill>
                  <a:srgbClr val="000000"/>
                </a:solidFill>
              </a:rPr>
              <a:t>  </a:t>
            </a:r>
            <a:r>
              <a:rPr lang="en-GB" sz="1100">
                <a:solidFill>
                  <a:srgbClr val="000000"/>
                </a:solidFill>
              </a:rPr>
              <a:t>algorithms.</a:t>
            </a:r>
            <a:endParaRPr sz="1100">
              <a:solidFill>
                <a:srgbClr val="000000"/>
              </a:solidFill>
            </a:endParaRPr>
          </a:p>
          <a:p>
            <a:pPr indent="-298450" lvl="0" marL="457200" rtl="0" algn="l">
              <a:spcBef>
                <a:spcPts val="1600"/>
              </a:spcBef>
              <a:spcAft>
                <a:spcPts val="0"/>
              </a:spcAft>
              <a:buClr>
                <a:srgbClr val="000000"/>
              </a:buClr>
              <a:buSzPts val="1100"/>
              <a:buChar char="●"/>
            </a:pPr>
            <a:r>
              <a:rPr lang="en-GB" sz="1100">
                <a:solidFill>
                  <a:srgbClr val="000000"/>
                </a:solidFill>
              </a:rPr>
              <a:t>Gradient boosting</a:t>
            </a:r>
            <a:endParaRPr sz="1100">
              <a:solidFill>
                <a:srgbClr val="000000"/>
              </a:solidFill>
            </a:endParaRPr>
          </a:p>
          <a:p>
            <a:pPr indent="-298450" lvl="0" marL="457200" rtl="0" algn="l">
              <a:spcBef>
                <a:spcPts val="0"/>
              </a:spcBef>
              <a:spcAft>
                <a:spcPts val="0"/>
              </a:spcAft>
              <a:buClr>
                <a:srgbClr val="000000"/>
              </a:buClr>
              <a:buSzPts val="1100"/>
              <a:buChar char="●"/>
            </a:pPr>
            <a:r>
              <a:rPr lang="en-GB" sz="1100">
                <a:solidFill>
                  <a:srgbClr val="000000"/>
                </a:solidFill>
              </a:rPr>
              <a:t>XGBoost</a:t>
            </a:r>
            <a:endParaRPr sz="1100">
              <a:solidFill>
                <a:srgbClr val="000000"/>
              </a:solidFill>
            </a:endParaRPr>
          </a:p>
          <a:p>
            <a:pPr indent="-298450" lvl="0" marL="457200" rtl="0" algn="l">
              <a:spcBef>
                <a:spcPts val="0"/>
              </a:spcBef>
              <a:spcAft>
                <a:spcPts val="0"/>
              </a:spcAft>
              <a:buClr>
                <a:srgbClr val="000000"/>
              </a:buClr>
              <a:buSzPts val="1100"/>
              <a:buChar char="●"/>
            </a:pPr>
            <a:r>
              <a:rPr lang="en-GB" sz="1100">
                <a:solidFill>
                  <a:srgbClr val="000000"/>
                </a:solidFill>
              </a:rPr>
              <a:t>ADABoost</a:t>
            </a:r>
            <a:endParaRPr sz="1100">
              <a:solidFill>
                <a:srgbClr val="000000"/>
              </a:solidFill>
            </a:endParaRPr>
          </a:p>
          <a:p>
            <a:pPr indent="0" lvl="0" marL="0" rtl="0" algn="l">
              <a:spcBef>
                <a:spcPts val="1600"/>
              </a:spcBef>
              <a:spcAft>
                <a:spcPts val="0"/>
              </a:spcAft>
              <a:buNone/>
            </a:pPr>
            <a:r>
              <a:rPr lang="en-GB" sz="1100">
                <a:solidFill>
                  <a:srgbClr val="000000"/>
                </a:solidFill>
              </a:rPr>
              <a:t>XGBoost out perform with 91.1 score.</a:t>
            </a:r>
            <a:endParaRPr sz="1100">
              <a:solidFill>
                <a:srgbClr val="000000"/>
              </a:solidFill>
            </a:endParaRPr>
          </a:p>
          <a:p>
            <a:pPr indent="0" lvl="0" marL="0" rtl="0" algn="l">
              <a:spcBef>
                <a:spcPts val="1600"/>
              </a:spcBef>
              <a:spcAft>
                <a:spcPts val="0"/>
              </a:spcAft>
              <a:buNone/>
            </a:pPr>
            <a:r>
              <a:rPr lang="en-GB" sz="1100">
                <a:solidFill>
                  <a:srgbClr val="000000"/>
                </a:solidFill>
              </a:rPr>
              <a:t>Random Forest also </a:t>
            </a:r>
            <a:r>
              <a:rPr lang="en-GB" sz="1100">
                <a:solidFill>
                  <a:srgbClr val="000000"/>
                </a:solidFill>
              </a:rPr>
              <a:t>performs</a:t>
            </a:r>
            <a:r>
              <a:rPr lang="en-GB" sz="1100">
                <a:solidFill>
                  <a:srgbClr val="000000"/>
                </a:solidFill>
              </a:rPr>
              <a:t> near to XGBoost,so  we will go with the Random forest as it is easier to explain and fine tune parameters with hardware limitation.</a:t>
            </a:r>
            <a:endParaRPr sz="1100">
              <a:solidFill>
                <a:srgbClr val="000000"/>
              </a:solidFill>
            </a:endParaRPr>
          </a:p>
          <a:p>
            <a:pPr indent="0" lvl="0" marL="0" rtl="0" algn="l">
              <a:spcBef>
                <a:spcPts val="700"/>
              </a:spcBef>
              <a:spcAft>
                <a:spcPts val="1600"/>
              </a:spcAft>
              <a:buNone/>
            </a:pPr>
            <a:r>
              <a:t/>
            </a:r>
            <a:endParaRPr sz="1100">
              <a:solidFill>
                <a:srgbClr val="000000"/>
              </a:solidFill>
            </a:endParaRPr>
          </a:p>
        </p:txBody>
      </p:sp>
      <p:pic>
        <p:nvPicPr>
          <p:cNvPr id="447" name="Google Shape;447;p55"/>
          <p:cNvPicPr preferRelativeResize="0"/>
          <p:nvPr/>
        </p:nvPicPr>
        <p:blipFill>
          <a:blip r:embed="rId3">
            <a:alphaModFix/>
          </a:blip>
          <a:stretch>
            <a:fillRect/>
          </a:stretch>
        </p:blipFill>
        <p:spPr>
          <a:xfrm>
            <a:off x="3725025" y="1816025"/>
            <a:ext cx="5342774" cy="2783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6"/>
          <p:cNvSpPr txBox="1"/>
          <p:nvPr>
            <p:ph type="title"/>
          </p:nvPr>
        </p:nvSpPr>
        <p:spPr>
          <a:xfrm>
            <a:off x="501400" y="9376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Linear Regression Model</a:t>
            </a:r>
            <a:r>
              <a:rPr lang="en-GB"/>
              <a:t> - </a:t>
            </a:r>
            <a:r>
              <a:rPr lang="en-GB">
                <a:solidFill>
                  <a:srgbClr val="000000"/>
                </a:solidFill>
              </a:rPr>
              <a:t>Feature Importance</a:t>
            </a:r>
            <a:endParaRPr b="0"/>
          </a:p>
        </p:txBody>
      </p:sp>
      <p:sp>
        <p:nvSpPr>
          <p:cNvPr id="453" name="Google Shape;453;p56"/>
          <p:cNvSpPr txBox="1"/>
          <p:nvPr>
            <p:ph idx="1" type="body"/>
          </p:nvPr>
        </p:nvSpPr>
        <p:spPr>
          <a:xfrm>
            <a:off x="501400" y="1691350"/>
            <a:ext cx="4269900" cy="33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From the parametric set of algorithms we chose Linear Regression to be our one of the final model.</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As we know in Linear regression, features with highest coefficient values influence the outcome of prediction.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 Lets move to next slide to see how House price value varies when we change unit value of one of the important feature.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	 				</a:t>
            </a:r>
            <a:endParaRPr sz="1100"/>
          </a:p>
          <a:p>
            <a:pPr indent="0" lvl="0" marL="0" rtl="0" algn="l">
              <a:spcBef>
                <a:spcPts val="0"/>
              </a:spcBef>
              <a:spcAft>
                <a:spcPts val="0"/>
              </a:spcAft>
              <a:buNone/>
            </a:pPr>
            <a:r>
              <a:rPr lang="en-GB" sz="1100"/>
              <a:t>			</a:t>
            </a:r>
            <a:endParaRPr sz="1100"/>
          </a:p>
          <a:p>
            <a:pPr indent="0" lvl="0" marL="0" rtl="0" algn="l">
              <a:spcBef>
                <a:spcPts val="0"/>
              </a:spcBef>
              <a:spcAft>
                <a:spcPts val="0"/>
              </a:spcAft>
              <a:buNone/>
            </a:pPr>
            <a:r>
              <a:rPr lang="en-GB" sz="1100"/>
              <a:t>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pic>
        <p:nvPicPr>
          <p:cNvPr id="454" name="Google Shape;454;p56"/>
          <p:cNvPicPr preferRelativeResize="0"/>
          <p:nvPr/>
        </p:nvPicPr>
        <p:blipFill>
          <a:blip r:embed="rId3">
            <a:alphaModFix/>
          </a:blip>
          <a:stretch>
            <a:fillRect/>
          </a:stretch>
        </p:blipFill>
        <p:spPr>
          <a:xfrm>
            <a:off x="4714875" y="1801975"/>
            <a:ext cx="4162174" cy="3208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1"/>
          <p:cNvSpPr txBox="1"/>
          <p:nvPr>
            <p:ph type="title"/>
          </p:nvPr>
        </p:nvSpPr>
        <p:spPr>
          <a:xfrm>
            <a:off x="500850" y="101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207" name="Google Shape;207;p21"/>
          <p:cNvSpPr txBox="1"/>
          <p:nvPr>
            <p:ph idx="1" type="body"/>
          </p:nvPr>
        </p:nvSpPr>
        <p:spPr>
          <a:xfrm>
            <a:off x="492625" y="1562525"/>
            <a:ext cx="8508600" cy="31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2"/>
                </a:solidFill>
              </a:rPr>
              <a:t>Current Situation</a:t>
            </a:r>
            <a:r>
              <a:rPr b="1" lang="en-GB" sz="1400">
                <a:solidFill>
                  <a:schemeClr val="dk2"/>
                </a:solidFill>
              </a:rPr>
              <a:t>:</a:t>
            </a:r>
            <a:endParaRPr b="1" sz="1400">
              <a:solidFill>
                <a:schemeClr val="dk2"/>
              </a:solidFill>
            </a:endParaRPr>
          </a:p>
          <a:p>
            <a:pPr indent="0" lvl="0" marL="0" rtl="0" algn="l">
              <a:spcBef>
                <a:spcPts val="0"/>
              </a:spcBef>
              <a:spcAft>
                <a:spcPts val="0"/>
              </a:spcAft>
              <a:buNone/>
            </a:pPr>
            <a:r>
              <a:rPr lang="en-GB" sz="1100"/>
              <a:t>This current methodology of finding house price is by evaluating similar properties in neighbourhood and based on gathered data people will try to assess house price manually.  It also involve price cap set by Government as well as cost of living of that location.So it require broker, buyer or seller to go through n number of features evaluate and predict the price.As it is manual process it high chance of mistake so house may be over priced or low priced and seller might find difficult to sell his house.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GB" sz="1400">
                <a:solidFill>
                  <a:schemeClr val="dk2"/>
                </a:solidFill>
              </a:rPr>
              <a:t>Opportunity for Improvement:</a:t>
            </a:r>
            <a:endParaRPr b="1" sz="1400">
              <a:solidFill>
                <a:schemeClr val="dk2"/>
              </a:solidFill>
            </a:endParaRPr>
          </a:p>
          <a:p>
            <a:pPr indent="0" lvl="0" marL="0" rtl="0" algn="l">
              <a:spcBef>
                <a:spcPts val="0"/>
              </a:spcBef>
              <a:spcAft>
                <a:spcPts val="0"/>
              </a:spcAft>
              <a:buNone/>
            </a:pPr>
            <a:r>
              <a:rPr lang="en-GB" sz="1100"/>
              <a:t>We see an opportunity here to automate this house price prediction using machine learning based systems which can consider all features and condition in account and predict price with high accuracy within fraction of seconds.This will help buyer to buy correct property according to his requirement without running after broker or other source.This will help seller to know best price of his house, so that he can sell his property easily.</a:t>
            </a:r>
            <a:endParaRPr sz="1100"/>
          </a:p>
          <a:p>
            <a:pPr indent="0" lvl="0" marL="0" rtl="0" algn="l">
              <a:spcBef>
                <a:spcPts val="0"/>
              </a:spcBef>
              <a:spcAft>
                <a:spcPts val="0"/>
              </a:spcAft>
              <a:buNone/>
            </a:pPr>
            <a:r>
              <a:rPr lang="en-GB" sz="1100"/>
              <a:t>We can see immense opportunity to build a system which can take input from all online broker website and compare price with our predicted price.</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rPr lang="en-GB" sz="1100"/>
              <a:t>				</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57"/>
          <p:cNvSpPr txBox="1"/>
          <p:nvPr>
            <p:ph type="title"/>
          </p:nvPr>
        </p:nvSpPr>
        <p:spPr>
          <a:xfrm>
            <a:off x="501400" y="9376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Linear Regression Model </a:t>
            </a:r>
            <a:r>
              <a:rPr lang="en-GB"/>
              <a:t>- Price Prediction</a:t>
            </a:r>
            <a:endParaRPr b="0"/>
          </a:p>
        </p:txBody>
      </p:sp>
      <p:sp>
        <p:nvSpPr>
          <p:cNvPr id="460" name="Google Shape;460;p57"/>
          <p:cNvSpPr txBox="1"/>
          <p:nvPr>
            <p:ph idx="1" type="body"/>
          </p:nvPr>
        </p:nvSpPr>
        <p:spPr>
          <a:xfrm>
            <a:off x="513725" y="1634338"/>
            <a:ext cx="7376400" cy="5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From the previous slide we saw coefficient for Living Measure carries value of 0.22</a:t>
            </a:r>
            <a:r>
              <a:rPr lang="en-GB" sz="1100"/>
              <a:t>	and lets check its contribution in predicting the house price  when increased the value by 1 unit and keeping value of rest other features same		</a:t>
            </a:r>
            <a:endParaRPr sz="1100"/>
          </a:p>
          <a:p>
            <a:pPr indent="0" lvl="0" marL="0" rtl="0" algn="l">
              <a:spcBef>
                <a:spcPts val="0"/>
              </a:spcBef>
              <a:spcAft>
                <a:spcPts val="0"/>
              </a:spcAft>
              <a:buNone/>
            </a:pPr>
            <a:r>
              <a:rPr lang="en-GB" sz="1100"/>
              <a:t>					 				</a:t>
            </a:r>
            <a:endParaRPr sz="1100"/>
          </a:p>
          <a:p>
            <a:pPr indent="0" lvl="0" marL="0" rtl="0" algn="l">
              <a:spcBef>
                <a:spcPts val="0"/>
              </a:spcBef>
              <a:spcAft>
                <a:spcPts val="0"/>
              </a:spcAft>
              <a:buNone/>
            </a:pPr>
            <a:r>
              <a:rPr lang="en-GB" sz="1100"/>
              <a:t>			</a:t>
            </a:r>
            <a:endParaRPr sz="1100"/>
          </a:p>
          <a:p>
            <a:pPr indent="0" lvl="0" marL="0" rtl="0" algn="l">
              <a:spcBef>
                <a:spcPts val="0"/>
              </a:spcBef>
              <a:spcAft>
                <a:spcPts val="0"/>
              </a:spcAft>
              <a:buNone/>
            </a:pPr>
            <a:r>
              <a:rPr lang="en-GB" sz="1100"/>
              <a:t>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pic>
        <p:nvPicPr>
          <p:cNvPr id="461" name="Google Shape;461;p57"/>
          <p:cNvPicPr preferRelativeResize="0"/>
          <p:nvPr/>
        </p:nvPicPr>
        <p:blipFill>
          <a:blip r:embed="rId3">
            <a:alphaModFix/>
          </a:blip>
          <a:stretch>
            <a:fillRect/>
          </a:stretch>
        </p:blipFill>
        <p:spPr>
          <a:xfrm>
            <a:off x="497800" y="2340913"/>
            <a:ext cx="8439150" cy="1257300"/>
          </a:xfrm>
          <a:prstGeom prst="rect">
            <a:avLst/>
          </a:prstGeom>
          <a:noFill/>
          <a:ln>
            <a:noFill/>
          </a:ln>
        </p:spPr>
      </p:pic>
      <p:pic>
        <p:nvPicPr>
          <p:cNvPr id="462" name="Google Shape;462;p57"/>
          <p:cNvPicPr preferRelativeResize="0"/>
          <p:nvPr/>
        </p:nvPicPr>
        <p:blipFill>
          <a:blip r:embed="rId4">
            <a:alphaModFix/>
          </a:blip>
          <a:stretch>
            <a:fillRect/>
          </a:stretch>
        </p:blipFill>
        <p:spPr>
          <a:xfrm>
            <a:off x="666125" y="4323488"/>
            <a:ext cx="6438900" cy="485775"/>
          </a:xfrm>
          <a:prstGeom prst="rect">
            <a:avLst/>
          </a:prstGeom>
          <a:noFill/>
          <a:ln>
            <a:noFill/>
          </a:ln>
        </p:spPr>
      </p:pic>
      <p:sp>
        <p:nvSpPr>
          <p:cNvPr id="463" name="Google Shape;463;p57"/>
          <p:cNvSpPr txBox="1"/>
          <p:nvPr>
            <p:ph idx="1" type="body"/>
          </p:nvPr>
        </p:nvSpPr>
        <p:spPr>
          <a:xfrm>
            <a:off x="513725" y="3740818"/>
            <a:ext cx="7376400" cy="2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We have observed around 24 percent increase which is closer to what we have in coefficient 0.22 i.e. near to expected 22% impact on house price.</a:t>
            </a:r>
            <a:endParaRPr sz="1100"/>
          </a:p>
          <a:p>
            <a:pPr indent="0" lvl="0" marL="0" rtl="0" algn="l">
              <a:spcBef>
                <a:spcPts val="0"/>
              </a:spcBef>
              <a:spcAft>
                <a:spcPts val="0"/>
              </a:spcAft>
              <a:buNone/>
            </a:pPr>
            <a:r>
              <a:rPr lang="en-GB" sz="1100"/>
              <a:t>					 				</a:t>
            </a:r>
            <a:endParaRPr sz="1100"/>
          </a:p>
          <a:p>
            <a:pPr indent="0" lvl="0" marL="0" rtl="0" algn="l">
              <a:spcBef>
                <a:spcPts val="0"/>
              </a:spcBef>
              <a:spcAft>
                <a:spcPts val="0"/>
              </a:spcAft>
              <a:buNone/>
            </a:pPr>
            <a:r>
              <a:rPr lang="en-GB" sz="1100"/>
              <a:t>			</a:t>
            </a:r>
            <a:endParaRPr sz="1100"/>
          </a:p>
          <a:p>
            <a:pPr indent="0" lvl="0" marL="0" rtl="0" algn="l">
              <a:spcBef>
                <a:spcPts val="0"/>
              </a:spcBef>
              <a:spcAft>
                <a:spcPts val="0"/>
              </a:spcAft>
              <a:buNone/>
            </a:pPr>
            <a:r>
              <a:rPr lang="en-GB" sz="1100"/>
              <a:t>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1600"/>
              </a:spcAft>
              <a:buNone/>
            </a:pPr>
            <a:r>
              <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8"/>
          <p:cNvSpPr txBox="1"/>
          <p:nvPr>
            <p:ph type="title"/>
          </p:nvPr>
        </p:nvSpPr>
        <p:spPr>
          <a:xfrm>
            <a:off x="501400" y="8614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Linear Regression Model - Confidence Interval</a:t>
            </a:r>
            <a:endParaRPr/>
          </a:p>
        </p:txBody>
      </p:sp>
      <p:sp>
        <p:nvSpPr>
          <p:cNvPr id="469" name="Google Shape;469;p58"/>
          <p:cNvSpPr txBox="1"/>
          <p:nvPr>
            <p:ph idx="1" type="body"/>
          </p:nvPr>
        </p:nvSpPr>
        <p:spPr>
          <a:xfrm>
            <a:off x="501400" y="1923875"/>
            <a:ext cx="3618300" cy="535500"/>
          </a:xfrm>
          <a:prstGeom prst="rect">
            <a:avLst/>
          </a:prstGeom>
        </p:spPr>
        <p:txBody>
          <a:bodyPr anchorCtr="0" anchor="t" bIns="91425" lIns="91425" spcFirstLastPara="1" rIns="91425" wrap="square" tIns="91425">
            <a:noAutofit/>
          </a:bodyPr>
          <a:lstStyle/>
          <a:p>
            <a:pPr indent="0" lvl="0" marL="0" rtl="0" algn="l">
              <a:lnSpc>
                <a:spcPct val="138000"/>
              </a:lnSpc>
              <a:spcBef>
                <a:spcPts val="1200"/>
              </a:spcBef>
              <a:spcAft>
                <a:spcPts val="0"/>
              </a:spcAft>
              <a:buNone/>
            </a:pPr>
            <a:r>
              <a:rPr lang="en-GB" sz="1100">
                <a:solidFill>
                  <a:srgbClr val="000000"/>
                </a:solidFill>
                <a:highlight>
                  <a:schemeClr val="lt1"/>
                </a:highlight>
              </a:rPr>
              <a:t>Confidence intervals are a way of quantifying the uncertainty of an estimate. It is an interval statistic used to quantify the uncertainty on an estimate.</a:t>
            </a:r>
            <a:endParaRPr sz="1100">
              <a:solidFill>
                <a:srgbClr val="000000"/>
              </a:solidFill>
              <a:highlight>
                <a:schemeClr val="lt1"/>
              </a:highlight>
            </a:endParaRPr>
          </a:p>
          <a:p>
            <a:pPr indent="0" lvl="0" marL="0" rtl="0" algn="l">
              <a:lnSpc>
                <a:spcPct val="138000"/>
              </a:lnSpc>
              <a:spcBef>
                <a:spcPts val="1600"/>
              </a:spcBef>
              <a:spcAft>
                <a:spcPts val="0"/>
              </a:spcAft>
              <a:buNone/>
            </a:pPr>
            <a:r>
              <a:rPr lang="en-GB" sz="1100">
                <a:solidFill>
                  <a:srgbClr val="000000"/>
                </a:solidFill>
                <a:highlight>
                  <a:schemeClr val="lt1"/>
                </a:highlight>
              </a:rPr>
              <a:t>After running the model iteratively on 1000 samples. We found a smooth normal curve depicting accuracy of the model . The reported accuracy of the model is 83.3% to 84.7%  at the 95% confidence level.</a:t>
            </a:r>
            <a:endParaRPr sz="1100">
              <a:solidFill>
                <a:srgbClr val="000000"/>
              </a:solidFill>
              <a:highlight>
                <a:schemeClr val="lt1"/>
              </a:highlight>
            </a:endParaRPr>
          </a:p>
          <a:p>
            <a:pPr indent="0" lvl="0" marL="0" rtl="0" algn="l">
              <a:spcBef>
                <a:spcPts val="1600"/>
              </a:spcBef>
              <a:spcAft>
                <a:spcPts val="1600"/>
              </a:spcAft>
              <a:buNone/>
            </a:pPr>
            <a:r>
              <a:t/>
            </a:r>
            <a:endParaRPr sz="1100"/>
          </a:p>
        </p:txBody>
      </p:sp>
      <p:pic>
        <p:nvPicPr>
          <p:cNvPr id="470" name="Google Shape;470;p58"/>
          <p:cNvPicPr preferRelativeResize="0"/>
          <p:nvPr/>
        </p:nvPicPr>
        <p:blipFill>
          <a:blip r:embed="rId3">
            <a:alphaModFix/>
          </a:blip>
          <a:stretch>
            <a:fillRect/>
          </a:stretch>
        </p:blipFill>
        <p:spPr>
          <a:xfrm>
            <a:off x="4195900" y="1463250"/>
            <a:ext cx="4486455" cy="3299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59"/>
          <p:cNvSpPr txBox="1"/>
          <p:nvPr>
            <p:ph type="title"/>
          </p:nvPr>
        </p:nvSpPr>
        <p:spPr>
          <a:xfrm>
            <a:off x="196050" y="913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600"/>
              <a:t>Conclusion</a:t>
            </a:r>
            <a:endParaRPr sz="3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0"/>
          <p:cNvSpPr txBox="1"/>
          <p:nvPr>
            <p:ph idx="1" type="body"/>
          </p:nvPr>
        </p:nvSpPr>
        <p:spPr>
          <a:xfrm>
            <a:off x="568825" y="1181525"/>
            <a:ext cx="8508600" cy="3378000"/>
          </a:xfrm>
          <a:prstGeom prst="rect">
            <a:avLst/>
          </a:prstGeom>
        </p:spPr>
        <p:txBody>
          <a:bodyPr anchorCtr="0" anchor="t" bIns="91425" lIns="91425" spcFirstLastPara="1" rIns="91425" wrap="square" tIns="91425">
            <a:noAutofit/>
          </a:bodyPr>
          <a:lstStyle/>
          <a:p>
            <a:pPr indent="0" lvl="0" marL="0" rtl="0" algn="l">
              <a:lnSpc>
                <a:spcPct val="130000"/>
              </a:lnSpc>
              <a:spcBef>
                <a:spcPts val="1200"/>
              </a:spcBef>
              <a:spcAft>
                <a:spcPts val="0"/>
              </a:spcAft>
              <a:buNone/>
            </a:pPr>
            <a:r>
              <a:rPr lang="en-GB" sz="1100">
                <a:solidFill>
                  <a:srgbClr val="000000"/>
                </a:solidFill>
                <a:highlight>
                  <a:schemeClr val="lt1"/>
                </a:highlight>
              </a:rPr>
              <a:t>We have done our </a:t>
            </a:r>
            <a:r>
              <a:rPr lang="en-GB" sz="1100">
                <a:solidFill>
                  <a:srgbClr val="000000"/>
                </a:solidFill>
                <a:highlight>
                  <a:schemeClr val="lt1"/>
                </a:highlight>
              </a:rPr>
              <a:t>analysis</a:t>
            </a:r>
            <a:r>
              <a:rPr lang="en-GB" sz="1100">
                <a:solidFill>
                  <a:srgbClr val="000000"/>
                </a:solidFill>
                <a:highlight>
                  <a:schemeClr val="lt1"/>
                </a:highlight>
              </a:rPr>
              <a:t> on various parametric and non-parametric algorithms and by considering  below points</a:t>
            </a:r>
            <a:endParaRPr sz="1100">
              <a:solidFill>
                <a:srgbClr val="000000"/>
              </a:solidFill>
              <a:highlight>
                <a:schemeClr val="lt1"/>
              </a:highlight>
            </a:endParaRPr>
          </a:p>
          <a:p>
            <a:pPr indent="-298450" lvl="0" marL="457200" rtl="0" algn="l">
              <a:lnSpc>
                <a:spcPct val="130000"/>
              </a:lnSpc>
              <a:spcBef>
                <a:spcPts val="1600"/>
              </a:spcBef>
              <a:spcAft>
                <a:spcPts val="0"/>
              </a:spcAft>
              <a:buClr>
                <a:srgbClr val="000000"/>
              </a:buClr>
              <a:buSzPts val="1100"/>
              <a:buChar char="●"/>
            </a:pPr>
            <a:r>
              <a:rPr lang="en-GB" sz="1100">
                <a:solidFill>
                  <a:srgbClr val="000000"/>
                </a:solidFill>
                <a:highlight>
                  <a:schemeClr val="lt1"/>
                </a:highlight>
              </a:rPr>
              <a:t>Performance and Hardware Limitations</a:t>
            </a:r>
            <a:endParaRPr sz="1100">
              <a:solidFill>
                <a:srgbClr val="000000"/>
              </a:solidFill>
              <a:highlight>
                <a:schemeClr val="lt1"/>
              </a:highlight>
            </a:endParaRPr>
          </a:p>
          <a:p>
            <a:pPr indent="-298450" lvl="0" marL="457200" rtl="0" algn="l">
              <a:lnSpc>
                <a:spcPct val="130000"/>
              </a:lnSpc>
              <a:spcBef>
                <a:spcPts val="0"/>
              </a:spcBef>
              <a:spcAft>
                <a:spcPts val="0"/>
              </a:spcAft>
              <a:buClr>
                <a:srgbClr val="000000"/>
              </a:buClr>
              <a:buSzPts val="1100"/>
              <a:buChar char="●"/>
            </a:pPr>
            <a:r>
              <a:rPr lang="en-GB" sz="1100">
                <a:solidFill>
                  <a:srgbClr val="000000"/>
                </a:solidFill>
                <a:highlight>
                  <a:schemeClr val="lt1"/>
                </a:highlight>
              </a:rPr>
              <a:t>While evaluating and Fine Tuning which model had shorter training time.</a:t>
            </a:r>
            <a:endParaRPr sz="1100">
              <a:solidFill>
                <a:srgbClr val="000000"/>
              </a:solidFill>
              <a:highlight>
                <a:schemeClr val="lt1"/>
              </a:highlight>
            </a:endParaRPr>
          </a:p>
          <a:p>
            <a:pPr indent="-298450" lvl="0" marL="457200" rtl="0" algn="l">
              <a:lnSpc>
                <a:spcPct val="130000"/>
              </a:lnSpc>
              <a:spcBef>
                <a:spcPts val="0"/>
              </a:spcBef>
              <a:spcAft>
                <a:spcPts val="0"/>
              </a:spcAft>
              <a:buClr>
                <a:srgbClr val="000000"/>
              </a:buClr>
              <a:buSzPts val="1100"/>
              <a:buChar char="●"/>
            </a:pPr>
            <a:r>
              <a:rPr lang="en-GB" sz="1100">
                <a:solidFill>
                  <a:srgbClr val="000000"/>
                </a:solidFill>
                <a:highlight>
                  <a:schemeClr val="lt1"/>
                </a:highlight>
              </a:rPr>
              <a:t>Which model was easy to interpret</a:t>
            </a:r>
            <a:r>
              <a:rPr lang="en-GB" sz="1100">
                <a:solidFill>
                  <a:srgbClr val="000000"/>
                </a:solidFill>
                <a:highlight>
                  <a:schemeClr val="lt1"/>
                </a:highlight>
              </a:rPr>
              <a:t> </a:t>
            </a:r>
            <a:endParaRPr sz="1100">
              <a:solidFill>
                <a:srgbClr val="000000"/>
              </a:solidFill>
              <a:highlight>
                <a:schemeClr val="lt1"/>
              </a:highlight>
            </a:endParaRPr>
          </a:p>
          <a:p>
            <a:pPr indent="-298450" lvl="0" marL="457200" rtl="0" algn="l">
              <a:lnSpc>
                <a:spcPct val="130000"/>
              </a:lnSpc>
              <a:spcBef>
                <a:spcPts val="0"/>
              </a:spcBef>
              <a:spcAft>
                <a:spcPts val="0"/>
              </a:spcAft>
              <a:buClr>
                <a:srgbClr val="000000"/>
              </a:buClr>
              <a:buSzPts val="1100"/>
              <a:buChar char="●"/>
            </a:pPr>
            <a:r>
              <a:rPr lang="en-GB" sz="1100">
                <a:solidFill>
                  <a:srgbClr val="000000"/>
                </a:solidFill>
                <a:highlight>
                  <a:schemeClr val="lt1"/>
                </a:highlight>
              </a:rPr>
              <a:t>Which model would be Easier to implement in production</a:t>
            </a:r>
            <a:endParaRPr sz="1100">
              <a:solidFill>
                <a:srgbClr val="000000"/>
              </a:solidFill>
              <a:highlight>
                <a:schemeClr val="lt1"/>
              </a:highlight>
            </a:endParaRPr>
          </a:p>
          <a:p>
            <a:pPr indent="-298450" lvl="0" marL="457200" rtl="0" algn="l">
              <a:lnSpc>
                <a:spcPct val="130000"/>
              </a:lnSpc>
              <a:spcBef>
                <a:spcPts val="0"/>
              </a:spcBef>
              <a:spcAft>
                <a:spcPts val="0"/>
              </a:spcAft>
              <a:buClr>
                <a:srgbClr val="000000"/>
              </a:buClr>
              <a:buSzPts val="1100"/>
              <a:buChar char="●"/>
            </a:pPr>
            <a:r>
              <a:rPr lang="en-GB" sz="1100">
                <a:solidFill>
                  <a:srgbClr val="000000"/>
                </a:solidFill>
                <a:highlight>
                  <a:schemeClr val="lt1"/>
                </a:highlight>
              </a:rPr>
              <a:t>Reduced risk of data errors during model use</a:t>
            </a:r>
            <a:endParaRPr sz="1100">
              <a:solidFill>
                <a:srgbClr val="000000"/>
              </a:solidFill>
              <a:highlight>
                <a:schemeClr val="lt1"/>
              </a:highlight>
            </a:endParaRPr>
          </a:p>
          <a:p>
            <a:pPr indent="0" lvl="0" marL="0" rtl="0" algn="l">
              <a:lnSpc>
                <a:spcPct val="130000"/>
              </a:lnSpc>
              <a:spcBef>
                <a:spcPts val="1600"/>
              </a:spcBef>
              <a:spcAft>
                <a:spcPts val="0"/>
              </a:spcAft>
              <a:buNone/>
            </a:pPr>
            <a:r>
              <a:rPr lang="en-GB" sz="1100">
                <a:solidFill>
                  <a:srgbClr val="000000"/>
                </a:solidFill>
                <a:highlight>
                  <a:schemeClr val="lt1"/>
                </a:highlight>
              </a:rPr>
              <a:t>We have concluded that we will keep both one parametric and one non parametric models in production. These models are</a:t>
            </a:r>
            <a:endParaRPr sz="1100">
              <a:solidFill>
                <a:srgbClr val="000000"/>
              </a:solidFill>
              <a:highlight>
                <a:schemeClr val="lt1"/>
              </a:highlight>
            </a:endParaRPr>
          </a:p>
          <a:p>
            <a:pPr indent="-298450" lvl="0" marL="457200" rtl="0" algn="l">
              <a:lnSpc>
                <a:spcPct val="130000"/>
              </a:lnSpc>
              <a:spcBef>
                <a:spcPts val="1600"/>
              </a:spcBef>
              <a:spcAft>
                <a:spcPts val="0"/>
              </a:spcAft>
              <a:buClr>
                <a:srgbClr val="000000"/>
              </a:buClr>
              <a:buSzPts val="1100"/>
              <a:buAutoNum type="arabicPeriod"/>
            </a:pPr>
            <a:r>
              <a:rPr lang="en-GB" sz="1100">
                <a:solidFill>
                  <a:srgbClr val="000000"/>
                </a:solidFill>
                <a:highlight>
                  <a:schemeClr val="lt1"/>
                </a:highlight>
              </a:rPr>
              <a:t>Random Forest Regressor </a:t>
            </a:r>
            <a:r>
              <a:rPr b="1" lang="en-GB" sz="1100">
                <a:solidFill>
                  <a:srgbClr val="000000"/>
                </a:solidFill>
                <a:highlight>
                  <a:schemeClr val="lt1"/>
                </a:highlight>
              </a:rPr>
              <a:t>(with 95% confidence interval accuracy range is  between 88 to 89)</a:t>
            </a:r>
            <a:endParaRPr b="1" sz="1100">
              <a:solidFill>
                <a:srgbClr val="000000"/>
              </a:solidFill>
              <a:highlight>
                <a:schemeClr val="lt1"/>
              </a:highlight>
            </a:endParaRPr>
          </a:p>
          <a:p>
            <a:pPr indent="-298450" lvl="0" marL="457200" rtl="0" algn="l">
              <a:lnSpc>
                <a:spcPct val="130000"/>
              </a:lnSpc>
              <a:spcBef>
                <a:spcPts val="0"/>
              </a:spcBef>
              <a:spcAft>
                <a:spcPts val="0"/>
              </a:spcAft>
              <a:buClr>
                <a:srgbClr val="000000"/>
              </a:buClr>
              <a:buSzPts val="1100"/>
              <a:buAutoNum type="arabicPeriod"/>
            </a:pPr>
            <a:r>
              <a:rPr lang="en-GB" sz="1100">
                <a:solidFill>
                  <a:srgbClr val="000000"/>
                </a:solidFill>
                <a:highlight>
                  <a:schemeClr val="lt1"/>
                </a:highlight>
              </a:rPr>
              <a:t>Linear Regressor </a:t>
            </a:r>
            <a:r>
              <a:rPr b="1" lang="en-GB" sz="1100">
                <a:solidFill>
                  <a:srgbClr val="000000"/>
                </a:solidFill>
                <a:highlight>
                  <a:schemeClr val="lt1"/>
                </a:highlight>
              </a:rPr>
              <a:t>(with 95% confidence interval accuracy range is  between 83 to 84)</a:t>
            </a:r>
            <a:endParaRPr b="1" sz="1100">
              <a:solidFill>
                <a:srgbClr val="000000"/>
              </a:solidFill>
              <a:highlight>
                <a:schemeClr val="lt1"/>
              </a:highlight>
            </a:endParaRPr>
          </a:p>
          <a:p>
            <a:pPr indent="0" lvl="0" marL="0" rtl="0" algn="l">
              <a:lnSpc>
                <a:spcPct val="130000"/>
              </a:lnSpc>
              <a:spcBef>
                <a:spcPts val="1600"/>
              </a:spcBef>
              <a:spcAft>
                <a:spcPts val="0"/>
              </a:spcAft>
              <a:buNone/>
            </a:pPr>
            <a:r>
              <a:rPr b="1" lang="en-GB" sz="1100">
                <a:solidFill>
                  <a:srgbClr val="000000"/>
                </a:solidFill>
                <a:highlight>
                  <a:schemeClr val="lt1"/>
                </a:highlight>
              </a:rPr>
              <a:t>Random Forest</a:t>
            </a:r>
            <a:r>
              <a:rPr lang="en-GB" sz="1100">
                <a:solidFill>
                  <a:srgbClr val="000000"/>
                </a:solidFill>
                <a:highlight>
                  <a:schemeClr val="lt1"/>
                </a:highlight>
              </a:rPr>
              <a:t> </a:t>
            </a:r>
            <a:r>
              <a:rPr b="1" lang="en-GB" sz="1100">
                <a:solidFill>
                  <a:srgbClr val="000000"/>
                </a:solidFill>
                <a:highlight>
                  <a:schemeClr val="lt1"/>
                </a:highlight>
              </a:rPr>
              <a:t>Model</a:t>
            </a:r>
            <a:r>
              <a:rPr lang="en-GB" sz="1100">
                <a:solidFill>
                  <a:srgbClr val="000000"/>
                </a:solidFill>
                <a:highlight>
                  <a:schemeClr val="lt1"/>
                </a:highlight>
              </a:rPr>
              <a:t> will be using 14 parameter whereas </a:t>
            </a:r>
            <a:r>
              <a:rPr b="1" lang="en-GB" sz="1100">
                <a:solidFill>
                  <a:srgbClr val="000000"/>
                </a:solidFill>
                <a:highlight>
                  <a:schemeClr val="lt1"/>
                </a:highlight>
              </a:rPr>
              <a:t>Linear Regression</a:t>
            </a:r>
            <a:r>
              <a:rPr lang="en-GB" sz="1100">
                <a:solidFill>
                  <a:srgbClr val="000000"/>
                </a:solidFill>
                <a:highlight>
                  <a:schemeClr val="lt1"/>
                </a:highlight>
              </a:rPr>
              <a:t> </a:t>
            </a:r>
            <a:r>
              <a:rPr b="1" lang="en-GB" sz="1100">
                <a:solidFill>
                  <a:srgbClr val="000000"/>
                </a:solidFill>
                <a:highlight>
                  <a:schemeClr val="lt1"/>
                </a:highlight>
              </a:rPr>
              <a:t>Model</a:t>
            </a:r>
            <a:r>
              <a:rPr lang="en-GB" sz="1100">
                <a:solidFill>
                  <a:srgbClr val="000000"/>
                </a:solidFill>
                <a:highlight>
                  <a:schemeClr val="lt1"/>
                </a:highlight>
              </a:rPr>
              <a:t> will be using all 25 parameters.</a:t>
            </a:r>
            <a:endParaRPr sz="1100">
              <a:solidFill>
                <a:srgbClr val="000000"/>
              </a:solidFill>
              <a:highlight>
                <a:schemeClr val="lt1"/>
              </a:highlight>
            </a:endParaRPr>
          </a:p>
          <a:p>
            <a:pPr indent="0" lvl="0" marL="0" rtl="0" algn="l">
              <a:lnSpc>
                <a:spcPct val="130000"/>
              </a:lnSpc>
              <a:spcBef>
                <a:spcPts val="1600"/>
              </a:spcBef>
              <a:spcAft>
                <a:spcPts val="1600"/>
              </a:spcAft>
              <a:buNone/>
            </a:pPr>
            <a:r>
              <a:rPr lang="en-GB" sz="1100">
                <a:solidFill>
                  <a:srgbClr val="000000"/>
                </a:solidFill>
                <a:highlight>
                  <a:schemeClr val="lt1"/>
                </a:highlight>
              </a:rPr>
              <a:t>We will keep monitoring deviation (i.e. RMSE) from actual prediction and its root cause and will keep fine tuning our model time to time for better result.</a:t>
            </a:r>
            <a:endParaRPr sz="1100">
              <a:solidFill>
                <a:srgbClr val="000000"/>
              </a:solidFill>
              <a:highlight>
                <a:schemeClr val="lt1"/>
              </a:highlight>
            </a:endParaRPr>
          </a:p>
        </p:txBody>
      </p:sp>
      <p:sp>
        <p:nvSpPr>
          <p:cNvPr id="481" name="Google Shape;481;p60"/>
          <p:cNvSpPr txBox="1"/>
          <p:nvPr>
            <p:ph type="title"/>
          </p:nvPr>
        </p:nvSpPr>
        <p:spPr>
          <a:xfrm>
            <a:off x="553350" y="884525"/>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b="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1"/>
          <p:cNvSpPr txBox="1"/>
          <p:nvPr>
            <p:ph idx="1" type="body"/>
          </p:nvPr>
        </p:nvSpPr>
        <p:spPr>
          <a:xfrm>
            <a:off x="492625" y="1791125"/>
            <a:ext cx="8144400" cy="8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We have shared Jupyter notebook as a </a:t>
            </a:r>
            <a:r>
              <a:rPr lang="en-GB" sz="1100"/>
              <a:t>separate</a:t>
            </a:r>
            <a:r>
              <a:rPr lang="en-GB" sz="1100"/>
              <a:t> file for a reference.</a:t>
            </a:r>
            <a:endParaRPr sz="1100"/>
          </a:p>
        </p:txBody>
      </p:sp>
      <p:sp>
        <p:nvSpPr>
          <p:cNvPr id="487" name="Google Shape;487;p61"/>
          <p:cNvSpPr txBox="1"/>
          <p:nvPr>
            <p:ph type="title"/>
          </p:nvPr>
        </p:nvSpPr>
        <p:spPr>
          <a:xfrm>
            <a:off x="501400" y="1013850"/>
            <a:ext cx="80373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Building - Notebook</a:t>
            </a:r>
            <a:endParaRPr b="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2"/>
          <p:cNvSpPr txBox="1"/>
          <p:nvPr>
            <p:ph type="title"/>
          </p:nvPr>
        </p:nvSpPr>
        <p:spPr>
          <a:xfrm>
            <a:off x="501400" y="10138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 G4</a:t>
            </a:r>
            <a:endParaRPr b="0"/>
          </a:p>
        </p:txBody>
      </p:sp>
      <p:sp>
        <p:nvSpPr>
          <p:cNvPr id="493" name="Google Shape;493;p62"/>
          <p:cNvSpPr txBox="1"/>
          <p:nvPr>
            <p:ph idx="1" type="body"/>
          </p:nvPr>
        </p:nvSpPr>
        <p:spPr>
          <a:xfrm>
            <a:off x="568825" y="1562525"/>
            <a:ext cx="29982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We have very </a:t>
            </a:r>
            <a:r>
              <a:rPr lang="en-GB" sz="1100"/>
              <a:t>enthused</a:t>
            </a:r>
            <a:r>
              <a:rPr lang="en-GB" sz="1100"/>
              <a:t> and dedicated team </a:t>
            </a:r>
            <a:r>
              <a:rPr lang="en-GB" sz="1100"/>
              <a:t>across the </a:t>
            </a:r>
            <a:r>
              <a:rPr lang="en-GB" sz="1100"/>
              <a:t> globe, headed by  Ashish Vyas as our mentor, who helped and guided us in every stage of this project</a:t>
            </a:r>
            <a:endParaRPr sz="1100"/>
          </a:p>
        </p:txBody>
      </p:sp>
      <p:pic>
        <p:nvPicPr>
          <p:cNvPr id="494" name="Google Shape;494;p62"/>
          <p:cNvPicPr preferRelativeResize="0"/>
          <p:nvPr/>
        </p:nvPicPr>
        <p:blipFill rotWithShape="1">
          <a:blip r:embed="rId3">
            <a:alphaModFix/>
          </a:blip>
          <a:srcRect b="0" l="0" r="0" t="0"/>
          <a:stretch/>
        </p:blipFill>
        <p:spPr>
          <a:xfrm>
            <a:off x="4098325" y="792325"/>
            <a:ext cx="1378037" cy="1378037"/>
          </a:xfrm>
          <a:prstGeom prst="rect">
            <a:avLst/>
          </a:prstGeom>
          <a:noFill/>
          <a:ln>
            <a:noFill/>
          </a:ln>
        </p:spPr>
      </p:pic>
      <p:pic>
        <p:nvPicPr>
          <p:cNvPr id="495" name="Google Shape;495;p62"/>
          <p:cNvPicPr preferRelativeResize="0"/>
          <p:nvPr/>
        </p:nvPicPr>
        <p:blipFill rotWithShape="1">
          <a:blip r:embed="rId4">
            <a:alphaModFix/>
          </a:blip>
          <a:srcRect b="0" l="0" r="0" t="0"/>
          <a:stretch/>
        </p:blipFill>
        <p:spPr>
          <a:xfrm>
            <a:off x="5532500" y="792325"/>
            <a:ext cx="1378025" cy="1378025"/>
          </a:xfrm>
          <a:prstGeom prst="rect">
            <a:avLst/>
          </a:prstGeom>
          <a:noFill/>
          <a:ln>
            <a:noFill/>
          </a:ln>
        </p:spPr>
      </p:pic>
      <p:pic>
        <p:nvPicPr>
          <p:cNvPr id="496" name="Google Shape;496;p62"/>
          <p:cNvPicPr preferRelativeResize="0"/>
          <p:nvPr/>
        </p:nvPicPr>
        <p:blipFill rotWithShape="1">
          <a:blip r:embed="rId5">
            <a:alphaModFix/>
          </a:blip>
          <a:srcRect b="0" l="0" r="0" t="0"/>
          <a:stretch/>
        </p:blipFill>
        <p:spPr>
          <a:xfrm>
            <a:off x="4107100" y="2238875"/>
            <a:ext cx="1378025" cy="1378025"/>
          </a:xfrm>
          <a:prstGeom prst="rect">
            <a:avLst/>
          </a:prstGeom>
          <a:noFill/>
          <a:ln>
            <a:noFill/>
          </a:ln>
        </p:spPr>
      </p:pic>
      <p:pic>
        <p:nvPicPr>
          <p:cNvPr id="497" name="Google Shape;497;p62"/>
          <p:cNvPicPr preferRelativeResize="0"/>
          <p:nvPr/>
        </p:nvPicPr>
        <p:blipFill rotWithShape="1">
          <a:blip r:embed="rId6">
            <a:alphaModFix/>
          </a:blip>
          <a:srcRect b="12495" l="0" r="0" t="12502"/>
          <a:stretch/>
        </p:blipFill>
        <p:spPr>
          <a:xfrm>
            <a:off x="5584000" y="3685425"/>
            <a:ext cx="1378028" cy="1378022"/>
          </a:xfrm>
          <a:prstGeom prst="rect">
            <a:avLst/>
          </a:prstGeom>
          <a:noFill/>
          <a:ln>
            <a:noFill/>
          </a:ln>
        </p:spPr>
      </p:pic>
      <p:pic>
        <p:nvPicPr>
          <p:cNvPr id="498" name="Google Shape;498;p62"/>
          <p:cNvPicPr preferRelativeResize="0"/>
          <p:nvPr/>
        </p:nvPicPr>
        <p:blipFill rotWithShape="1">
          <a:blip r:embed="rId7">
            <a:alphaModFix/>
          </a:blip>
          <a:srcRect b="0" l="0" r="0" t="0"/>
          <a:stretch/>
        </p:blipFill>
        <p:spPr>
          <a:xfrm>
            <a:off x="6966675" y="792325"/>
            <a:ext cx="1378024" cy="1378026"/>
          </a:xfrm>
          <a:prstGeom prst="rect">
            <a:avLst/>
          </a:prstGeom>
          <a:noFill/>
          <a:ln>
            <a:noFill/>
          </a:ln>
        </p:spPr>
      </p:pic>
      <p:pic>
        <p:nvPicPr>
          <p:cNvPr id="499" name="Google Shape;499;p62"/>
          <p:cNvPicPr preferRelativeResize="0"/>
          <p:nvPr/>
        </p:nvPicPr>
        <p:blipFill rotWithShape="1">
          <a:blip r:embed="rId8">
            <a:alphaModFix/>
          </a:blip>
          <a:srcRect b="16558" l="0" r="0" t="16565"/>
          <a:stretch/>
        </p:blipFill>
        <p:spPr>
          <a:xfrm>
            <a:off x="4107100" y="3685425"/>
            <a:ext cx="1378026" cy="1378025"/>
          </a:xfrm>
          <a:prstGeom prst="rect">
            <a:avLst/>
          </a:prstGeom>
          <a:noFill/>
          <a:ln>
            <a:noFill/>
          </a:ln>
        </p:spPr>
      </p:pic>
      <p:pic>
        <p:nvPicPr>
          <p:cNvPr descr="offset_comp_457517_edited3.jpg" id="500" name="Google Shape;500;p62"/>
          <p:cNvPicPr preferRelativeResize="0"/>
          <p:nvPr/>
        </p:nvPicPr>
        <p:blipFill rotWithShape="1">
          <a:blip r:embed="rId9">
            <a:alphaModFix/>
          </a:blip>
          <a:srcRect b="18785" l="43063" r="32250" t="20063"/>
          <a:stretch/>
        </p:blipFill>
        <p:spPr>
          <a:xfrm>
            <a:off x="5635499" y="2238875"/>
            <a:ext cx="1275023" cy="137802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
        <p:nvSpPr>
          <p:cNvPr id="506" name="Google Shape;506;p63"/>
          <p:cNvSpPr txBox="1"/>
          <p:nvPr>
            <p:ph idx="1" type="subTitle"/>
          </p:nvPr>
        </p:nvSpPr>
        <p:spPr>
          <a:xfrm>
            <a:off x="855452" y="2076600"/>
            <a:ext cx="1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Q&amp;A</a:t>
            </a:r>
            <a:endParaRPr b="1"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501400" y="1013850"/>
            <a:ext cx="3300900" cy="6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audience</a:t>
            </a:r>
            <a:endParaRPr/>
          </a:p>
        </p:txBody>
      </p:sp>
      <p:sp>
        <p:nvSpPr>
          <p:cNvPr id="213" name="Google Shape;213;p22"/>
          <p:cNvSpPr txBox="1"/>
          <p:nvPr>
            <p:ph idx="1" type="body"/>
          </p:nvPr>
        </p:nvSpPr>
        <p:spPr>
          <a:xfrm>
            <a:off x="492625" y="18673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Audience is  very generic term, so it is very important if we define the group of people who will be using this system.</a:t>
            </a:r>
            <a:endParaRPr sz="1100"/>
          </a:p>
        </p:txBody>
      </p:sp>
      <p:sp>
        <p:nvSpPr>
          <p:cNvPr id="214" name="Google Shape;214;p22"/>
          <p:cNvSpPr txBox="1"/>
          <p:nvPr/>
        </p:nvSpPr>
        <p:spPr>
          <a:xfrm>
            <a:off x="734530" y="2702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Individual </a:t>
            </a:r>
            <a:r>
              <a:rPr lang="en-GB" sz="1000">
                <a:latin typeface="Lato"/>
                <a:ea typeface="Lato"/>
                <a:cs typeface="Lato"/>
                <a:sym typeface="Lato"/>
              </a:rPr>
              <a:t>House Buyers/Broker</a:t>
            </a:r>
            <a:endParaRPr/>
          </a:p>
        </p:txBody>
      </p:sp>
      <p:sp>
        <p:nvSpPr>
          <p:cNvPr id="215" name="Google Shape;215;p22"/>
          <p:cNvSpPr txBox="1"/>
          <p:nvPr/>
        </p:nvSpPr>
        <p:spPr>
          <a:xfrm>
            <a:off x="734530" y="2963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Individual House Seller/Broker</a:t>
            </a:r>
            <a:endParaRPr/>
          </a:p>
        </p:txBody>
      </p:sp>
      <p:sp>
        <p:nvSpPr>
          <p:cNvPr id="216" name="Google Shape;216;p22"/>
          <p:cNvSpPr txBox="1"/>
          <p:nvPr/>
        </p:nvSpPr>
        <p:spPr>
          <a:xfrm>
            <a:off x="734524" y="3224750"/>
            <a:ext cx="40254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Online house Selling companies like Zillow,Magicbrick  etc</a:t>
            </a:r>
            <a:endParaRPr/>
          </a:p>
        </p:txBody>
      </p:sp>
      <p:pic>
        <p:nvPicPr>
          <p:cNvPr descr="offset_comp_267026.jpg" id="217" name="Google Shape;217;p22"/>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218" name="Google Shape;218;p22"/>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219" name="Google Shape;219;p22"/>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23" name="Shape 223"/>
        <p:cNvGrpSpPr/>
        <p:nvPr/>
      </p:nvGrpSpPr>
      <p:grpSpPr>
        <a:xfrm>
          <a:off x="0" y="0"/>
          <a:ext cx="0" cy="0"/>
          <a:chOff x="0" y="0"/>
          <a:chExt cx="0" cy="0"/>
        </a:xfrm>
      </p:grpSpPr>
      <p:sp>
        <p:nvSpPr>
          <p:cNvPr id="224" name="Google Shape;224;p23"/>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225" name="Google Shape;225;p23"/>
          <p:cNvSpPr txBox="1"/>
          <p:nvPr>
            <p:ph idx="4294967295" type="body"/>
          </p:nvPr>
        </p:nvSpPr>
        <p:spPr>
          <a:xfrm>
            <a:off x="729450" y="1749350"/>
            <a:ext cx="764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chemeClr val="lt1"/>
                </a:solidFill>
              </a:rPr>
              <a:t>A system (Brain) which will automate the process of predicting house price given features and location of a house.It will use machine learning algorithm to evaluate past data and predict accordingly.</a:t>
            </a:r>
            <a:endParaRPr sz="3000">
              <a:solidFill>
                <a:schemeClr val="lt1"/>
              </a:solidFill>
            </a:endParaRPr>
          </a:p>
          <a:p>
            <a:pPr indent="0" lvl="0" marL="0" rtl="0" algn="l">
              <a:spcBef>
                <a:spcPts val="1600"/>
              </a:spcBef>
              <a:spcAft>
                <a:spcPts val="1600"/>
              </a:spcAft>
              <a:buNone/>
            </a:pPr>
            <a:r>
              <a:t/>
            </a:r>
            <a:endParaRPr sz="3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196050" y="7609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600"/>
              <a:t>Nutrition</a:t>
            </a:r>
            <a:r>
              <a:rPr lang="en-GB" sz="3600"/>
              <a:t> for Brain - Data</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501400" y="1013850"/>
            <a:ext cx="3300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Requirement</a:t>
            </a:r>
            <a:endParaRPr b="0"/>
          </a:p>
        </p:txBody>
      </p:sp>
      <p:sp>
        <p:nvSpPr>
          <p:cNvPr id="236" name="Google Shape;236;p25"/>
          <p:cNvSpPr txBox="1"/>
          <p:nvPr>
            <p:ph idx="1" type="body"/>
          </p:nvPr>
        </p:nvSpPr>
        <p:spPr>
          <a:xfrm>
            <a:off x="492625" y="1486325"/>
            <a:ext cx="8508600" cy="3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Information which is required to build this system is DATA. Data is bread and butter for machine learning system.It may break or out perform due to information/data which is provided to system.So it is very important to have correct and meaningful data.</a:t>
            </a:r>
            <a:endParaRPr sz="1100"/>
          </a:p>
          <a:p>
            <a:pPr indent="0" lvl="0" marL="0" rtl="0" algn="l">
              <a:spcBef>
                <a:spcPts val="0"/>
              </a:spcBef>
              <a:spcAft>
                <a:spcPts val="0"/>
              </a:spcAft>
              <a:buNone/>
            </a:pPr>
            <a:r>
              <a:rPr lang="en-GB" sz="1100"/>
              <a:t>We need at least last 2 year data with description/feature of house, location and price.As houses will be very old so it is important to have data how many times it got renovated as well as how many times it got sold.We need to check if government or other authority has provided any rating depending condition of house.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GB" sz="1400">
                <a:solidFill>
                  <a:schemeClr val="dk2"/>
                </a:solidFill>
              </a:rPr>
              <a:t>Source:</a:t>
            </a:r>
            <a:endParaRPr b="1" sz="1400">
              <a:solidFill>
                <a:schemeClr val="dk2"/>
              </a:solidFill>
            </a:endParaRPr>
          </a:p>
          <a:p>
            <a:pPr indent="0" lvl="0" marL="0" rtl="0" algn="l">
              <a:spcBef>
                <a:spcPts val="0"/>
              </a:spcBef>
              <a:spcAft>
                <a:spcPts val="0"/>
              </a:spcAft>
              <a:buNone/>
            </a:pPr>
            <a:r>
              <a:rPr lang="en-GB" sz="1100"/>
              <a:t>We have targeted 2 government authorities for getting data one is Registrar Office and the other is  DMC(for getting house condition and quality).We have </a:t>
            </a:r>
            <a:r>
              <a:rPr lang="en-GB" sz="1100"/>
              <a:t>taken</a:t>
            </a:r>
            <a:r>
              <a:rPr lang="en-GB" sz="1100"/>
              <a:t> data from Mercer Island, United States of America.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GB" sz="1400">
                <a:solidFill>
                  <a:schemeClr val="dk2"/>
                </a:solidFill>
              </a:rPr>
              <a:t>Challenges</a:t>
            </a:r>
            <a:r>
              <a:rPr b="1" lang="en-GB" sz="1400">
                <a:solidFill>
                  <a:schemeClr val="dk2"/>
                </a:solidFill>
              </a:rPr>
              <a:t>:</a:t>
            </a:r>
            <a:endParaRPr b="1" sz="1400">
              <a:solidFill>
                <a:schemeClr val="dk2"/>
              </a:solidFill>
            </a:endParaRPr>
          </a:p>
          <a:p>
            <a:pPr indent="-298450" lvl="0" marL="457200" rtl="0" algn="l">
              <a:spcBef>
                <a:spcPts val="0"/>
              </a:spcBef>
              <a:spcAft>
                <a:spcPts val="0"/>
              </a:spcAft>
              <a:buSzPts val="1100"/>
              <a:buChar char="●"/>
            </a:pPr>
            <a:r>
              <a:rPr lang="en-GB" sz="1100"/>
              <a:t>As still it is manual process for data feeding so there are high chances of mistake or missing information.</a:t>
            </a:r>
            <a:endParaRPr sz="1100"/>
          </a:p>
          <a:p>
            <a:pPr indent="-298450" lvl="0" marL="457200" rtl="0" algn="l">
              <a:spcBef>
                <a:spcPts val="0"/>
              </a:spcBef>
              <a:spcAft>
                <a:spcPts val="0"/>
              </a:spcAft>
              <a:buSzPts val="1100"/>
              <a:buChar char="●"/>
            </a:pPr>
            <a:r>
              <a:rPr lang="en-GB" sz="1100"/>
              <a:t>These authorities will have data with respect to other influencing factor like income and economic growth.So we need to live with that.</a:t>
            </a:r>
            <a:endParaRPr sz="1100"/>
          </a:p>
          <a:p>
            <a:pPr indent="0" lvl="0" marL="0" rtl="0" algn="l">
              <a:spcBef>
                <a:spcPts val="0"/>
              </a:spcBef>
              <a:spcAft>
                <a:spcPts val="0"/>
              </a:spcAft>
              <a:buNone/>
            </a:pPr>
            <a:r>
              <a:rPr b="1" lang="en-GB" sz="1400">
                <a:solidFill>
                  <a:schemeClr val="dk2"/>
                </a:solidFill>
              </a:rPr>
              <a:t>Size:</a:t>
            </a:r>
            <a:endParaRPr b="1" sz="1400">
              <a:solidFill>
                <a:schemeClr val="dk2"/>
              </a:solidFill>
            </a:endParaRPr>
          </a:p>
          <a:p>
            <a:pPr indent="0" lvl="0" marL="0" rtl="0" algn="l">
              <a:spcBef>
                <a:spcPts val="0"/>
              </a:spcBef>
              <a:spcAft>
                <a:spcPts val="0"/>
              </a:spcAft>
              <a:buNone/>
            </a:pPr>
            <a:r>
              <a:rPr lang="en-GB" sz="1100"/>
              <a:t>We got sample size of around 21000 records from both the authorities for 2 years.</a:t>
            </a:r>
            <a:endParaRPr sz="1100"/>
          </a:p>
          <a:p>
            <a:pPr indent="0" lvl="0" marL="0" rtl="0" algn="l">
              <a:spcBef>
                <a:spcPts val="0"/>
              </a:spcBef>
              <a:spcAft>
                <a:spcPts val="160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501400" y="1013850"/>
            <a:ext cx="6762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Description</a:t>
            </a:r>
            <a:endParaRPr b="0"/>
          </a:p>
        </p:txBody>
      </p:sp>
      <p:sp>
        <p:nvSpPr>
          <p:cNvPr id="242" name="Google Shape;242;p26"/>
          <p:cNvSpPr txBox="1"/>
          <p:nvPr>
            <p:ph idx="1" type="body"/>
          </p:nvPr>
        </p:nvSpPr>
        <p:spPr>
          <a:xfrm>
            <a:off x="492625" y="1562525"/>
            <a:ext cx="5045700" cy="31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As we got data from 2 different </a:t>
            </a:r>
            <a:r>
              <a:rPr lang="en-GB" sz="1100"/>
              <a:t>authorities</a:t>
            </a:r>
            <a:r>
              <a:rPr lang="en-GB" sz="1100"/>
              <a:t> we clubbed them  together and created one dataset.</a:t>
            </a:r>
            <a:endParaRPr sz="1100"/>
          </a:p>
          <a:p>
            <a:pPr indent="-298450" lvl="0" marL="457200" rtl="0" algn="l">
              <a:spcBef>
                <a:spcPts val="1600"/>
              </a:spcBef>
              <a:spcAft>
                <a:spcPts val="0"/>
              </a:spcAft>
              <a:buSzPts val="1100"/>
              <a:buChar char="●"/>
            </a:pPr>
            <a:r>
              <a:rPr lang="en-GB" sz="1100"/>
              <a:t>Data set contains house sales price for house sold in Mercer Island, United States of America between 2014 and 2015.</a:t>
            </a:r>
            <a:endParaRPr sz="1100"/>
          </a:p>
          <a:p>
            <a:pPr indent="-298450" lvl="0" marL="457200" rtl="0" algn="l">
              <a:spcBef>
                <a:spcPts val="0"/>
              </a:spcBef>
              <a:spcAft>
                <a:spcPts val="0"/>
              </a:spcAft>
              <a:buSzPts val="1100"/>
              <a:buChar char="●"/>
            </a:pPr>
            <a:r>
              <a:rPr lang="en-GB" sz="1100"/>
              <a:t>Mercer Island is in King Country.  King Country is the most populous country in Washington and is included in the Seattle-Tacoma-Bellevue metropolitan statistical area.The country is considered the 13th most populous country in United States</a:t>
            </a:r>
            <a:endParaRPr sz="1100"/>
          </a:p>
          <a:p>
            <a:pPr indent="-298450" lvl="0" marL="457200" rtl="0" algn="l">
              <a:spcBef>
                <a:spcPts val="0"/>
              </a:spcBef>
              <a:spcAft>
                <a:spcPts val="0"/>
              </a:spcAft>
              <a:buSzPts val="1100"/>
              <a:buChar char="●"/>
            </a:pPr>
            <a:r>
              <a:rPr lang="en-GB" sz="1100"/>
              <a:t>There are 21,613 observation in the dataset</a:t>
            </a:r>
            <a:endParaRPr sz="1100"/>
          </a:p>
          <a:p>
            <a:pPr indent="-298450" lvl="0" marL="457200" rtl="0" algn="l">
              <a:spcBef>
                <a:spcPts val="0"/>
              </a:spcBef>
              <a:spcAft>
                <a:spcPts val="0"/>
              </a:spcAft>
              <a:buSzPts val="1100"/>
              <a:buChar char="●"/>
            </a:pPr>
            <a:r>
              <a:rPr lang="en-GB" sz="1100"/>
              <a:t>There are total 23 attributes,22 are independent and 1 i.e. price is target attribute.We will be using these attributes for further analysis to check what all attributes we can keep for model building.</a:t>
            </a:r>
            <a:endParaRPr sz="1100"/>
          </a:p>
          <a:p>
            <a:pPr indent="0" lvl="0" marL="0" rtl="0" algn="l">
              <a:spcBef>
                <a:spcPts val="0"/>
              </a:spcBef>
              <a:spcAft>
                <a:spcPts val="0"/>
              </a:spcAft>
              <a:buNone/>
            </a:pPr>
            <a:r>
              <a:t/>
            </a:r>
            <a:endParaRPr sz="1100"/>
          </a:p>
          <a:p>
            <a:pPr indent="0" lvl="0" marL="0" rtl="0" algn="l">
              <a:spcBef>
                <a:spcPts val="1600"/>
              </a:spcBef>
              <a:spcAft>
                <a:spcPts val="1600"/>
              </a:spcAft>
              <a:buNone/>
            </a:pPr>
            <a:r>
              <a:t/>
            </a:r>
            <a:endParaRPr sz="1100"/>
          </a:p>
        </p:txBody>
      </p:sp>
      <p:pic>
        <p:nvPicPr>
          <p:cNvPr id="243" name="Google Shape;243;p26"/>
          <p:cNvPicPr preferRelativeResize="0"/>
          <p:nvPr/>
        </p:nvPicPr>
        <p:blipFill>
          <a:blip r:embed="rId3">
            <a:alphaModFix/>
          </a:blip>
          <a:stretch>
            <a:fillRect/>
          </a:stretch>
        </p:blipFill>
        <p:spPr>
          <a:xfrm>
            <a:off x="5414200" y="1691875"/>
            <a:ext cx="3620774" cy="318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A4C2F4"/>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